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diagrams/quickStyle2.xml" ContentType="application/vnd.openxmlformats-officedocument.drawingml.diagramStyl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diagrams/layout3.xml" ContentType="application/vnd.openxmlformats-officedocument.drawingml.diagramLayout+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diagrams/colors2.xml" ContentType="application/vnd.openxmlformats-officedocument.drawingml.diagramColors+xml"/>
  <Override PartName="/ppt/diagrams/drawing3.xml" ContentType="application/vnd.ms-office.drawingml.diagramDrawing+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3.xml" ContentType="application/vnd.openxmlformats-officedocument.drawingml.diagramStyl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diagrams/quickStyle1.xml" ContentType="application/vnd.openxmlformats-officedocument.drawingml.diagramStyle+xml"/>
  <Override PartName="/ppt/notesSlides/notesSlide17.xml" ContentType="application/vnd.openxmlformats-officedocument.presentationml.notesSlide+xml"/>
  <Default Extension="emf" ContentType="image/x-emf"/>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diagrams/layout2.xml" ContentType="application/vnd.openxmlformats-officedocument.drawingml.diagramLayout+xml"/>
  <Override PartName="/ppt/notesSlides/notesSlide11.xml" ContentType="application/vnd.openxmlformats-officedocument.presentationml.notesSlide+xml"/>
  <Override PartName="/ppt/notesSlides/notesSlide20.xml" ContentType="application/vnd.openxmlformats-officedocument.presentationml.notesSlide+xml"/>
  <Default Extension="vml" ContentType="application/vnd.openxmlformats-officedocument.vmlDrawing"/>
  <Override PartName="/ppt/notesSlides/notesSlide31.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slides/slide8.xml" ContentType="application/vnd.openxmlformats-officedocument.presentationml.slide+xml"/>
  <Override PartName="/ppt/notesSlides/notesSlide4.xml" ContentType="application/vnd.openxmlformats-officedocument.presentationml.notesSlide+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notesSlides/notesSlide2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5"/>
  </p:notesMasterIdLst>
  <p:sldIdLst>
    <p:sldId id="256" r:id="rId2"/>
    <p:sldId id="257" r:id="rId3"/>
    <p:sldId id="262" r:id="rId4"/>
    <p:sldId id="263" r:id="rId5"/>
    <p:sldId id="258" r:id="rId6"/>
    <p:sldId id="284" r:id="rId7"/>
    <p:sldId id="285" r:id="rId8"/>
    <p:sldId id="286" r:id="rId9"/>
    <p:sldId id="259" r:id="rId10"/>
    <p:sldId id="260" r:id="rId11"/>
    <p:sldId id="264" r:id="rId12"/>
    <p:sldId id="265" r:id="rId13"/>
    <p:sldId id="288" r:id="rId14"/>
    <p:sldId id="266" r:id="rId15"/>
    <p:sldId id="275" r:id="rId16"/>
    <p:sldId id="267" r:id="rId17"/>
    <p:sldId id="268" r:id="rId18"/>
    <p:sldId id="269" r:id="rId19"/>
    <p:sldId id="270" r:id="rId20"/>
    <p:sldId id="271" r:id="rId21"/>
    <p:sldId id="272" r:id="rId22"/>
    <p:sldId id="273" r:id="rId23"/>
    <p:sldId id="274" r:id="rId24"/>
    <p:sldId id="276" r:id="rId25"/>
    <p:sldId id="289" r:id="rId26"/>
    <p:sldId id="277" r:id="rId27"/>
    <p:sldId id="278" r:id="rId28"/>
    <p:sldId id="279" r:id="rId29"/>
    <p:sldId id="280" r:id="rId30"/>
    <p:sldId id="281" r:id="rId31"/>
    <p:sldId id="282" r:id="rId32"/>
    <p:sldId id="287" r:id="rId33"/>
    <p:sldId id="283"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9" autoAdjust="0"/>
    <p:restoredTop sz="65389" autoAdjust="0"/>
  </p:normalViewPr>
  <p:slideViewPr>
    <p:cSldViewPr>
      <p:cViewPr varScale="1">
        <p:scale>
          <a:sx n="64" d="100"/>
          <a:sy n="64" d="100"/>
        </p:scale>
        <p:origin x="-2351" y="-9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p:scale>
          <a:sx n="100" d="100"/>
          <a:sy n="100" d="100"/>
        </p:scale>
        <p:origin x="-2822" y="639"/>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2DA09A-B8A6-4BBC-9B91-3320FA987E38}" type="doc">
      <dgm:prSet loTypeId="urn:microsoft.com/office/officeart/2005/8/layout/default" loCatId="list" qsTypeId="urn:microsoft.com/office/officeart/2005/8/quickstyle/simple1" qsCatId="simple" csTypeId="urn:microsoft.com/office/officeart/2005/8/colors/accent1_4" csCatId="accent1"/>
      <dgm:spPr/>
      <dgm:t>
        <a:bodyPr/>
        <a:lstStyle/>
        <a:p>
          <a:endParaRPr lang="en-US"/>
        </a:p>
      </dgm:t>
    </dgm:pt>
    <dgm:pt modelId="{67E2BA85-516B-40FC-8474-F6B270AA810F}">
      <dgm:prSet/>
      <dgm:spPr/>
      <dgm:t>
        <a:bodyPr/>
        <a:lstStyle/>
        <a:p>
          <a:pPr rtl="0"/>
          <a:r>
            <a:rPr lang="en-US" dirty="0" smtClean="0"/>
            <a:t>GET</a:t>
          </a:r>
          <a:endParaRPr lang="en-US" dirty="0"/>
        </a:p>
      </dgm:t>
    </dgm:pt>
    <dgm:pt modelId="{74DB2D08-F599-4F9E-987A-1A528E48FFA4}" type="parTrans" cxnId="{E70ECE11-D892-4645-A289-BE5331B19B12}">
      <dgm:prSet/>
      <dgm:spPr/>
      <dgm:t>
        <a:bodyPr/>
        <a:lstStyle/>
        <a:p>
          <a:endParaRPr lang="en-US"/>
        </a:p>
      </dgm:t>
    </dgm:pt>
    <dgm:pt modelId="{953F1CD5-787D-40AF-BD14-E424D5E98A94}" type="sibTrans" cxnId="{E70ECE11-D892-4645-A289-BE5331B19B12}">
      <dgm:prSet/>
      <dgm:spPr/>
      <dgm:t>
        <a:bodyPr/>
        <a:lstStyle/>
        <a:p>
          <a:endParaRPr lang="en-US"/>
        </a:p>
      </dgm:t>
    </dgm:pt>
    <dgm:pt modelId="{F3C1802D-55CA-492D-91BC-0E0A4194DB7F}">
      <dgm:prSet/>
      <dgm:spPr/>
      <dgm:t>
        <a:bodyPr/>
        <a:lstStyle/>
        <a:p>
          <a:pPr rtl="0"/>
          <a:r>
            <a:rPr lang="en-US" dirty="0" smtClean="0"/>
            <a:t>POST</a:t>
          </a:r>
          <a:endParaRPr lang="en-US" dirty="0"/>
        </a:p>
      </dgm:t>
    </dgm:pt>
    <dgm:pt modelId="{ECB0ED2E-C640-4CDA-8EBB-F5AC49645108}" type="parTrans" cxnId="{290A8103-D47A-4CCA-A967-2CA9FEAFAAAE}">
      <dgm:prSet/>
      <dgm:spPr/>
      <dgm:t>
        <a:bodyPr/>
        <a:lstStyle/>
        <a:p>
          <a:endParaRPr lang="en-US"/>
        </a:p>
      </dgm:t>
    </dgm:pt>
    <dgm:pt modelId="{7F0EEBE1-FB30-4CFC-85F3-F9001985EA06}" type="sibTrans" cxnId="{290A8103-D47A-4CCA-A967-2CA9FEAFAAAE}">
      <dgm:prSet/>
      <dgm:spPr/>
      <dgm:t>
        <a:bodyPr/>
        <a:lstStyle/>
        <a:p>
          <a:endParaRPr lang="en-US"/>
        </a:p>
      </dgm:t>
    </dgm:pt>
    <dgm:pt modelId="{C9231D40-AE97-4B9C-AE45-0A21FB9220D0}">
      <dgm:prSet/>
      <dgm:spPr/>
      <dgm:t>
        <a:bodyPr/>
        <a:lstStyle/>
        <a:p>
          <a:pPr rtl="0"/>
          <a:r>
            <a:rPr lang="en-US" dirty="0" smtClean="0"/>
            <a:t>PUT</a:t>
          </a:r>
          <a:endParaRPr lang="en-US" dirty="0"/>
        </a:p>
      </dgm:t>
    </dgm:pt>
    <dgm:pt modelId="{D811A756-DD61-4ADB-950F-5604DC199E49}" type="parTrans" cxnId="{00C6FA16-9044-4233-887B-AAEF916B3223}">
      <dgm:prSet/>
      <dgm:spPr/>
      <dgm:t>
        <a:bodyPr/>
        <a:lstStyle/>
        <a:p>
          <a:endParaRPr lang="en-US"/>
        </a:p>
      </dgm:t>
    </dgm:pt>
    <dgm:pt modelId="{F2EFF284-F2A9-4E86-9A2E-29A012224EE6}" type="sibTrans" cxnId="{00C6FA16-9044-4233-887B-AAEF916B3223}">
      <dgm:prSet/>
      <dgm:spPr/>
      <dgm:t>
        <a:bodyPr/>
        <a:lstStyle/>
        <a:p>
          <a:endParaRPr lang="en-US"/>
        </a:p>
      </dgm:t>
    </dgm:pt>
    <dgm:pt modelId="{2F3E6605-D52A-46AC-BD46-C31F8CE000E6}">
      <dgm:prSet/>
      <dgm:spPr/>
      <dgm:t>
        <a:bodyPr/>
        <a:lstStyle/>
        <a:p>
          <a:pPr rtl="0"/>
          <a:r>
            <a:rPr lang="en-US" dirty="0" smtClean="0"/>
            <a:t>DELETE</a:t>
          </a:r>
          <a:endParaRPr lang="en-US" dirty="0"/>
        </a:p>
      </dgm:t>
    </dgm:pt>
    <dgm:pt modelId="{1C5E8BEF-5A7B-49E8-9069-13C634DF027B}" type="parTrans" cxnId="{7EC1696C-15CD-413F-9F69-1A0BA9CF300D}">
      <dgm:prSet/>
      <dgm:spPr/>
      <dgm:t>
        <a:bodyPr/>
        <a:lstStyle/>
        <a:p>
          <a:endParaRPr lang="en-US"/>
        </a:p>
      </dgm:t>
    </dgm:pt>
    <dgm:pt modelId="{1F195F5B-8672-4748-A103-F59F5347EC27}" type="sibTrans" cxnId="{7EC1696C-15CD-413F-9F69-1A0BA9CF300D}">
      <dgm:prSet/>
      <dgm:spPr/>
      <dgm:t>
        <a:bodyPr/>
        <a:lstStyle/>
        <a:p>
          <a:endParaRPr lang="en-US"/>
        </a:p>
      </dgm:t>
    </dgm:pt>
    <dgm:pt modelId="{68CF65E6-6C3C-46F7-BF32-03C3F843B4DA}">
      <dgm:prSet/>
      <dgm:spPr/>
      <dgm:t>
        <a:bodyPr/>
        <a:lstStyle/>
        <a:p>
          <a:pPr rtl="0"/>
          <a:r>
            <a:rPr lang="en-US" dirty="0" smtClean="0"/>
            <a:t>(and others)</a:t>
          </a:r>
          <a:endParaRPr lang="en-US" dirty="0"/>
        </a:p>
      </dgm:t>
    </dgm:pt>
    <dgm:pt modelId="{38C5F6F0-495B-4801-AA57-767B8B4911B6}" type="parTrans" cxnId="{31E0D884-045F-4A37-9DF7-4A2736514E99}">
      <dgm:prSet/>
      <dgm:spPr/>
      <dgm:t>
        <a:bodyPr/>
        <a:lstStyle/>
        <a:p>
          <a:endParaRPr lang="en-US"/>
        </a:p>
      </dgm:t>
    </dgm:pt>
    <dgm:pt modelId="{D385B9E1-CE0C-47ED-A36E-02283C164354}" type="sibTrans" cxnId="{31E0D884-045F-4A37-9DF7-4A2736514E99}">
      <dgm:prSet/>
      <dgm:spPr/>
      <dgm:t>
        <a:bodyPr/>
        <a:lstStyle/>
        <a:p>
          <a:endParaRPr lang="en-US"/>
        </a:p>
      </dgm:t>
    </dgm:pt>
    <dgm:pt modelId="{2A2BD58D-8992-4CF3-9B88-C408674046C4}" type="pres">
      <dgm:prSet presAssocID="{F72DA09A-B8A6-4BBC-9B91-3320FA987E38}" presName="diagram" presStyleCnt="0">
        <dgm:presLayoutVars>
          <dgm:dir/>
          <dgm:resizeHandles val="exact"/>
        </dgm:presLayoutVars>
      </dgm:prSet>
      <dgm:spPr/>
      <dgm:t>
        <a:bodyPr/>
        <a:lstStyle/>
        <a:p>
          <a:endParaRPr lang="en-US"/>
        </a:p>
      </dgm:t>
    </dgm:pt>
    <dgm:pt modelId="{4C63B47F-42E3-4395-A4C8-61748A1248DB}" type="pres">
      <dgm:prSet presAssocID="{67E2BA85-516B-40FC-8474-F6B270AA810F}" presName="node" presStyleLbl="node1" presStyleIdx="0" presStyleCnt="5">
        <dgm:presLayoutVars>
          <dgm:bulletEnabled val="1"/>
        </dgm:presLayoutVars>
      </dgm:prSet>
      <dgm:spPr/>
      <dgm:t>
        <a:bodyPr/>
        <a:lstStyle/>
        <a:p>
          <a:endParaRPr lang="en-US"/>
        </a:p>
      </dgm:t>
    </dgm:pt>
    <dgm:pt modelId="{A4B60608-E0B0-4668-89DD-E96DD6EEEBF9}" type="pres">
      <dgm:prSet presAssocID="{953F1CD5-787D-40AF-BD14-E424D5E98A94}" presName="sibTrans" presStyleCnt="0"/>
      <dgm:spPr/>
      <dgm:t>
        <a:bodyPr/>
        <a:lstStyle/>
        <a:p>
          <a:endParaRPr lang="en-US"/>
        </a:p>
      </dgm:t>
    </dgm:pt>
    <dgm:pt modelId="{DCABEE2A-8B12-46F0-8FE6-B5607BEF5194}" type="pres">
      <dgm:prSet presAssocID="{F3C1802D-55CA-492D-91BC-0E0A4194DB7F}" presName="node" presStyleLbl="node1" presStyleIdx="1" presStyleCnt="5">
        <dgm:presLayoutVars>
          <dgm:bulletEnabled val="1"/>
        </dgm:presLayoutVars>
      </dgm:prSet>
      <dgm:spPr/>
      <dgm:t>
        <a:bodyPr/>
        <a:lstStyle/>
        <a:p>
          <a:endParaRPr lang="en-US"/>
        </a:p>
      </dgm:t>
    </dgm:pt>
    <dgm:pt modelId="{797EE112-7024-4592-A95A-5EEF6C40BBC1}" type="pres">
      <dgm:prSet presAssocID="{7F0EEBE1-FB30-4CFC-85F3-F9001985EA06}" presName="sibTrans" presStyleCnt="0"/>
      <dgm:spPr/>
      <dgm:t>
        <a:bodyPr/>
        <a:lstStyle/>
        <a:p>
          <a:endParaRPr lang="en-US"/>
        </a:p>
      </dgm:t>
    </dgm:pt>
    <dgm:pt modelId="{0C25696F-2D63-4159-A7B9-A557BEAFB0DE}" type="pres">
      <dgm:prSet presAssocID="{C9231D40-AE97-4B9C-AE45-0A21FB9220D0}" presName="node" presStyleLbl="node1" presStyleIdx="2" presStyleCnt="5">
        <dgm:presLayoutVars>
          <dgm:bulletEnabled val="1"/>
        </dgm:presLayoutVars>
      </dgm:prSet>
      <dgm:spPr/>
      <dgm:t>
        <a:bodyPr/>
        <a:lstStyle/>
        <a:p>
          <a:endParaRPr lang="en-US"/>
        </a:p>
      </dgm:t>
    </dgm:pt>
    <dgm:pt modelId="{33D78B3C-73A4-4E14-A91D-C5320C72433A}" type="pres">
      <dgm:prSet presAssocID="{F2EFF284-F2A9-4E86-9A2E-29A012224EE6}" presName="sibTrans" presStyleCnt="0"/>
      <dgm:spPr/>
      <dgm:t>
        <a:bodyPr/>
        <a:lstStyle/>
        <a:p>
          <a:endParaRPr lang="en-US"/>
        </a:p>
      </dgm:t>
    </dgm:pt>
    <dgm:pt modelId="{7DE92A96-D5D2-4A12-A405-B463CB48588E}" type="pres">
      <dgm:prSet presAssocID="{2F3E6605-D52A-46AC-BD46-C31F8CE000E6}" presName="node" presStyleLbl="node1" presStyleIdx="3" presStyleCnt="5">
        <dgm:presLayoutVars>
          <dgm:bulletEnabled val="1"/>
        </dgm:presLayoutVars>
      </dgm:prSet>
      <dgm:spPr/>
      <dgm:t>
        <a:bodyPr/>
        <a:lstStyle/>
        <a:p>
          <a:endParaRPr lang="en-US"/>
        </a:p>
      </dgm:t>
    </dgm:pt>
    <dgm:pt modelId="{AF0D4C67-C37D-4EEC-9528-F228C96BC519}" type="pres">
      <dgm:prSet presAssocID="{1F195F5B-8672-4748-A103-F59F5347EC27}" presName="sibTrans" presStyleCnt="0"/>
      <dgm:spPr/>
      <dgm:t>
        <a:bodyPr/>
        <a:lstStyle/>
        <a:p>
          <a:endParaRPr lang="en-US"/>
        </a:p>
      </dgm:t>
    </dgm:pt>
    <dgm:pt modelId="{DA3DDCA0-7D66-4691-8AD3-0E59528E359F}" type="pres">
      <dgm:prSet presAssocID="{68CF65E6-6C3C-46F7-BF32-03C3F843B4DA}" presName="node" presStyleLbl="node1" presStyleIdx="4" presStyleCnt="5">
        <dgm:presLayoutVars>
          <dgm:bulletEnabled val="1"/>
        </dgm:presLayoutVars>
      </dgm:prSet>
      <dgm:spPr/>
      <dgm:t>
        <a:bodyPr/>
        <a:lstStyle/>
        <a:p>
          <a:endParaRPr lang="en-US"/>
        </a:p>
      </dgm:t>
    </dgm:pt>
  </dgm:ptLst>
  <dgm:cxnLst>
    <dgm:cxn modelId="{290A8103-D47A-4CCA-A967-2CA9FEAFAAAE}" srcId="{F72DA09A-B8A6-4BBC-9B91-3320FA987E38}" destId="{F3C1802D-55CA-492D-91BC-0E0A4194DB7F}" srcOrd="1" destOrd="0" parTransId="{ECB0ED2E-C640-4CDA-8EBB-F5AC49645108}" sibTransId="{7F0EEBE1-FB30-4CFC-85F3-F9001985EA06}"/>
    <dgm:cxn modelId="{00C6FA16-9044-4233-887B-AAEF916B3223}" srcId="{F72DA09A-B8A6-4BBC-9B91-3320FA987E38}" destId="{C9231D40-AE97-4B9C-AE45-0A21FB9220D0}" srcOrd="2" destOrd="0" parTransId="{D811A756-DD61-4ADB-950F-5604DC199E49}" sibTransId="{F2EFF284-F2A9-4E86-9A2E-29A012224EE6}"/>
    <dgm:cxn modelId="{31E0D884-045F-4A37-9DF7-4A2736514E99}" srcId="{F72DA09A-B8A6-4BBC-9B91-3320FA987E38}" destId="{68CF65E6-6C3C-46F7-BF32-03C3F843B4DA}" srcOrd="4" destOrd="0" parTransId="{38C5F6F0-495B-4801-AA57-767B8B4911B6}" sibTransId="{D385B9E1-CE0C-47ED-A36E-02283C164354}"/>
    <dgm:cxn modelId="{E70ECE11-D892-4645-A289-BE5331B19B12}" srcId="{F72DA09A-B8A6-4BBC-9B91-3320FA987E38}" destId="{67E2BA85-516B-40FC-8474-F6B270AA810F}" srcOrd="0" destOrd="0" parTransId="{74DB2D08-F599-4F9E-987A-1A528E48FFA4}" sibTransId="{953F1CD5-787D-40AF-BD14-E424D5E98A94}"/>
    <dgm:cxn modelId="{B572A2FF-8C02-449F-8AAD-B9FDFE7366B5}" type="presOf" srcId="{C9231D40-AE97-4B9C-AE45-0A21FB9220D0}" destId="{0C25696F-2D63-4159-A7B9-A557BEAFB0DE}" srcOrd="0" destOrd="0" presId="urn:microsoft.com/office/officeart/2005/8/layout/default"/>
    <dgm:cxn modelId="{E13C3D14-7DA2-4552-88BF-82CB160A9775}" type="presOf" srcId="{2F3E6605-D52A-46AC-BD46-C31F8CE000E6}" destId="{7DE92A96-D5D2-4A12-A405-B463CB48588E}" srcOrd="0" destOrd="0" presId="urn:microsoft.com/office/officeart/2005/8/layout/default"/>
    <dgm:cxn modelId="{A941A1F4-08A2-4361-A453-CF9291ECF858}" type="presOf" srcId="{68CF65E6-6C3C-46F7-BF32-03C3F843B4DA}" destId="{DA3DDCA0-7D66-4691-8AD3-0E59528E359F}" srcOrd="0" destOrd="0" presId="urn:microsoft.com/office/officeart/2005/8/layout/default"/>
    <dgm:cxn modelId="{9EA824DB-F6FF-407D-BBD6-BAF218615F18}" type="presOf" srcId="{F3C1802D-55CA-492D-91BC-0E0A4194DB7F}" destId="{DCABEE2A-8B12-46F0-8FE6-B5607BEF5194}" srcOrd="0" destOrd="0" presId="urn:microsoft.com/office/officeart/2005/8/layout/default"/>
    <dgm:cxn modelId="{3C535CC7-F3C9-4C89-AA70-B52FCC6887FE}" type="presOf" srcId="{F72DA09A-B8A6-4BBC-9B91-3320FA987E38}" destId="{2A2BD58D-8992-4CF3-9B88-C408674046C4}" srcOrd="0" destOrd="0" presId="urn:microsoft.com/office/officeart/2005/8/layout/default"/>
    <dgm:cxn modelId="{9590C70D-7357-41D2-BE78-206B7D67BC0A}" type="presOf" srcId="{67E2BA85-516B-40FC-8474-F6B270AA810F}" destId="{4C63B47F-42E3-4395-A4C8-61748A1248DB}" srcOrd="0" destOrd="0" presId="urn:microsoft.com/office/officeart/2005/8/layout/default"/>
    <dgm:cxn modelId="{7EC1696C-15CD-413F-9F69-1A0BA9CF300D}" srcId="{F72DA09A-B8A6-4BBC-9B91-3320FA987E38}" destId="{2F3E6605-D52A-46AC-BD46-C31F8CE000E6}" srcOrd="3" destOrd="0" parTransId="{1C5E8BEF-5A7B-49E8-9069-13C634DF027B}" sibTransId="{1F195F5B-8672-4748-A103-F59F5347EC27}"/>
    <dgm:cxn modelId="{F4B5B247-EC11-459A-AED3-B7A355F47867}" type="presParOf" srcId="{2A2BD58D-8992-4CF3-9B88-C408674046C4}" destId="{4C63B47F-42E3-4395-A4C8-61748A1248DB}" srcOrd="0" destOrd="0" presId="urn:microsoft.com/office/officeart/2005/8/layout/default"/>
    <dgm:cxn modelId="{4BB191D5-88EF-4F78-93C9-C2805986B784}" type="presParOf" srcId="{2A2BD58D-8992-4CF3-9B88-C408674046C4}" destId="{A4B60608-E0B0-4668-89DD-E96DD6EEEBF9}" srcOrd="1" destOrd="0" presId="urn:microsoft.com/office/officeart/2005/8/layout/default"/>
    <dgm:cxn modelId="{E77DF07D-80D1-4CEA-AF2F-7CF413226408}" type="presParOf" srcId="{2A2BD58D-8992-4CF3-9B88-C408674046C4}" destId="{DCABEE2A-8B12-46F0-8FE6-B5607BEF5194}" srcOrd="2" destOrd="0" presId="urn:microsoft.com/office/officeart/2005/8/layout/default"/>
    <dgm:cxn modelId="{45BC6ECB-1FF6-4D4F-8F83-907306F34635}" type="presParOf" srcId="{2A2BD58D-8992-4CF3-9B88-C408674046C4}" destId="{797EE112-7024-4592-A95A-5EEF6C40BBC1}" srcOrd="3" destOrd="0" presId="urn:microsoft.com/office/officeart/2005/8/layout/default"/>
    <dgm:cxn modelId="{A7F25C58-8F7B-4AF7-A00B-FC23972DBB6F}" type="presParOf" srcId="{2A2BD58D-8992-4CF3-9B88-C408674046C4}" destId="{0C25696F-2D63-4159-A7B9-A557BEAFB0DE}" srcOrd="4" destOrd="0" presId="urn:microsoft.com/office/officeart/2005/8/layout/default"/>
    <dgm:cxn modelId="{29657D81-D35B-41A5-8E98-2831F738CFDA}" type="presParOf" srcId="{2A2BD58D-8992-4CF3-9B88-C408674046C4}" destId="{33D78B3C-73A4-4E14-A91D-C5320C72433A}" srcOrd="5" destOrd="0" presId="urn:microsoft.com/office/officeart/2005/8/layout/default"/>
    <dgm:cxn modelId="{B0764A5B-4623-47CA-A931-43B6A7C5D2EF}" type="presParOf" srcId="{2A2BD58D-8992-4CF3-9B88-C408674046C4}" destId="{7DE92A96-D5D2-4A12-A405-B463CB48588E}" srcOrd="6" destOrd="0" presId="urn:microsoft.com/office/officeart/2005/8/layout/default"/>
    <dgm:cxn modelId="{0061DF39-1025-48AE-ABC3-0E2381F04F81}" type="presParOf" srcId="{2A2BD58D-8992-4CF3-9B88-C408674046C4}" destId="{AF0D4C67-C37D-4EEC-9528-F228C96BC519}" srcOrd="7" destOrd="0" presId="urn:microsoft.com/office/officeart/2005/8/layout/default"/>
    <dgm:cxn modelId="{23DA15D5-DE6B-448B-96C2-FE431D4C2AC3}" type="presParOf" srcId="{2A2BD58D-8992-4CF3-9B88-C408674046C4}" destId="{DA3DDCA0-7D66-4691-8AD3-0E59528E359F}" srcOrd="8" destOrd="0" presId="urn:microsoft.com/office/officeart/2005/8/layout/default"/>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6B6DE7-519C-4422-8F10-F9D4FA21C929}" type="doc">
      <dgm:prSet loTypeId="urn:microsoft.com/office/officeart/2005/8/layout/vList2" loCatId="list" qsTypeId="urn:microsoft.com/office/officeart/2005/8/quickstyle/simple1" qsCatId="simple" csTypeId="urn:microsoft.com/office/officeart/2005/8/colors/accent4_5" csCatId="accent4"/>
      <dgm:spPr/>
      <dgm:t>
        <a:bodyPr/>
        <a:lstStyle/>
        <a:p>
          <a:endParaRPr lang="en-US"/>
        </a:p>
      </dgm:t>
    </dgm:pt>
    <dgm:pt modelId="{000DA5FC-3A67-4D88-8B69-2F2B0639159E}">
      <dgm:prSet/>
      <dgm:spPr/>
      <dgm:t>
        <a:bodyPr/>
        <a:lstStyle/>
        <a:p>
          <a:pPr rtl="0"/>
          <a:r>
            <a:rPr lang="en-US" dirty="0" smtClean="0"/>
            <a:t>Successful 2XX</a:t>
          </a:r>
          <a:endParaRPr lang="en-US" dirty="0"/>
        </a:p>
      </dgm:t>
    </dgm:pt>
    <dgm:pt modelId="{36846E85-020F-42A3-90E7-41C596BEB668}" type="parTrans" cxnId="{A1CEA271-81B3-4E77-8242-BF90585792C6}">
      <dgm:prSet/>
      <dgm:spPr/>
      <dgm:t>
        <a:bodyPr/>
        <a:lstStyle/>
        <a:p>
          <a:endParaRPr lang="en-US"/>
        </a:p>
      </dgm:t>
    </dgm:pt>
    <dgm:pt modelId="{46A41E9E-61EC-42A8-B571-F2215DB2F5EC}" type="sibTrans" cxnId="{A1CEA271-81B3-4E77-8242-BF90585792C6}">
      <dgm:prSet/>
      <dgm:spPr/>
      <dgm:t>
        <a:bodyPr/>
        <a:lstStyle/>
        <a:p>
          <a:endParaRPr lang="en-US"/>
        </a:p>
      </dgm:t>
    </dgm:pt>
    <dgm:pt modelId="{C5534F92-E321-41AD-8AD6-3FA281E6972F}">
      <dgm:prSet/>
      <dgm:spPr/>
      <dgm:t>
        <a:bodyPr/>
        <a:lstStyle/>
        <a:p>
          <a:pPr rtl="0"/>
          <a:r>
            <a:rPr lang="en-US" dirty="0" smtClean="0"/>
            <a:t>Redirection 3XX</a:t>
          </a:r>
          <a:endParaRPr lang="en-US" dirty="0"/>
        </a:p>
      </dgm:t>
    </dgm:pt>
    <dgm:pt modelId="{CF05DDD2-FD69-4B2B-84FE-E25FF60B9397}" type="parTrans" cxnId="{997577FC-6B07-4CAE-9959-FAF4C15C3D78}">
      <dgm:prSet/>
      <dgm:spPr/>
      <dgm:t>
        <a:bodyPr/>
        <a:lstStyle/>
        <a:p>
          <a:endParaRPr lang="en-US"/>
        </a:p>
      </dgm:t>
    </dgm:pt>
    <dgm:pt modelId="{B9EF4284-88BF-4921-A8E0-DF6BFEFF482B}" type="sibTrans" cxnId="{997577FC-6B07-4CAE-9959-FAF4C15C3D78}">
      <dgm:prSet/>
      <dgm:spPr/>
      <dgm:t>
        <a:bodyPr/>
        <a:lstStyle/>
        <a:p>
          <a:endParaRPr lang="en-US"/>
        </a:p>
      </dgm:t>
    </dgm:pt>
    <dgm:pt modelId="{1DFBC4DC-40AA-4A0C-BA86-EB1B8F3E42F6}">
      <dgm:prSet/>
      <dgm:spPr/>
      <dgm:t>
        <a:bodyPr/>
        <a:lstStyle/>
        <a:p>
          <a:pPr rtl="0"/>
          <a:r>
            <a:rPr lang="en-US" dirty="0" smtClean="0"/>
            <a:t>Client Error 4XX </a:t>
          </a:r>
          <a:endParaRPr lang="en-US" dirty="0"/>
        </a:p>
      </dgm:t>
    </dgm:pt>
    <dgm:pt modelId="{7EB63946-1FBE-4546-859A-FE75A1400218}" type="parTrans" cxnId="{F3E2C286-F700-4852-B648-80391FC8515F}">
      <dgm:prSet/>
      <dgm:spPr/>
      <dgm:t>
        <a:bodyPr/>
        <a:lstStyle/>
        <a:p>
          <a:endParaRPr lang="en-US"/>
        </a:p>
      </dgm:t>
    </dgm:pt>
    <dgm:pt modelId="{F49E65DB-E15F-48B2-BB8A-4B162C7FA628}" type="sibTrans" cxnId="{F3E2C286-F700-4852-B648-80391FC8515F}">
      <dgm:prSet/>
      <dgm:spPr/>
      <dgm:t>
        <a:bodyPr/>
        <a:lstStyle/>
        <a:p>
          <a:endParaRPr lang="en-US"/>
        </a:p>
      </dgm:t>
    </dgm:pt>
    <dgm:pt modelId="{EA5CE381-494D-4555-A21F-0A19C580AE78}">
      <dgm:prSet/>
      <dgm:spPr/>
      <dgm:t>
        <a:bodyPr/>
        <a:lstStyle/>
        <a:p>
          <a:pPr rtl="0"/>
          <a:r>
            <a:rPr lang="en-US" dirty="0" smtClean="0"/>
            <a:t>Server Error 5XX</a:t>
          </a:r>
          <a:endParaRPr lang="en-US" dirty="0"/>
        </a:p>
      </dgm:t>
    </dgm:pt>
    <dgm:pt modelId="{6C4F84E8-B1E2-4FA6-873C-36837D764681}" type="parTrans" cxnId="{DCC7111D-6FA6-49A8-A921-D1F52947A30D}">
      <dgm:prSet/>
      <dgm:spPr/>
      <dgm:t>
        <a:bodyPr/>
        <a:lstStyle/>
        <a:p>
          <a:endParaRPr lang="en-US"/>
        </a:p>
      </dgm:t>
    </dgm:pt>
    <dgm:pt modelId="{A65BD8F2-CC81-4D68-A99E-6E59973FCB63}" type="sibTrans" cxnId="{DCC7111D-6FA6-49A8-A921-D1F52947A30D}">
      <dgm:prSet/>
      <dgm:spPr/>
      <dgm:t>
        <a:bodyPr/>
        <a:lstStyle/>
        <a:p>
          <a:endParaRPr lang="en-US"/>
        </a:p>
      </dgm:t>
    </dgm:pt>
    <dgm:pt modelId="{2D6E4F87-D062-4182-A01D-C6E3E99900CB}" type="pres">
      <dgm:prSet presAssocID="{B36B6DE7-519C-4422-8F10-F9D4FA21C929}" presName="linear" presStyleCnt="0">
        <dgm:presLayoutVars>
          <dgm:animLvl val="lvl"/>
          <dgm:resizeHandles val="exact"/>
        </dgm:presLayoutVars>
      </dgm:prSet>
      <dgm:spPr/>
      <dgm:t>
        <a:bodyPr/>
        <a:lstStyle/>
        <a:p>
          <a:endParaRPr lang="en-US"/>
        </a:p>
      </dgm:t>
    </dgm:pt>
    <dgm:pt modelId="{3D47F344-B380-48E1-90C0-CCC126D96FFE}" type="pres">
      <dgm:prSet presAssocID="{000DA5FC-3A67-4D88-8B69-2F2B0639159E}" presName="parentText" presStyleLbl="node1" presStyleIdx="0" presStyleCnt="4">
        <dgm:presLayoutVars>
          <dgm:chMax val="0"/>
          <dgm:bulletEnabled val="1"/>
        </dgm:presLayoutVars>
      </dgm:prSet>
      <dgm:spPr/>
      <dgm:t>
        <a:bodyPr/>
        <a:lstStyle/>
        <a:p>
          <a:endParaRPr lang="en-US"/>
        </a:p>
      </dgm:t>
    </dgm:pt>
    <dgm:pt modelId="{A0D2CEE3-90FA-4BE7-9946-400F83B81383}" type="pres">
      <dgm:prSet presAssocID="{46A41E9E-61EC-42A8-B571-F2215DB2F5EC}" presName="spacer" presStyleCnt="0"/>
      <dgm:spPr/>
      <dgm:t>
        <a:bodyPr/>
        <a:lstStyle/>
        <a:p>
          <a:endParaRPr lang="en-US"/>
        </a:p>
      </dgm:t>
    </dgm:pt>
    <dgm:pt modelId="{44A22436-3C79-4F49-A8C0-36F496D16432}" type="pres">
      <dgm:prSet presAssocID="{C5534F92-E321-41AD-8AD6-3FA281E6972F}" presName="parentText" presStyleLbl="node1" presStyleIdx="1" presStyleCnt="4">
        <dgm:presLayoutVars>
          <dgm:chMax val="0"/>
          <dgm:bulletEnabled val="1"/>
        </dgm:presLayoutVars>
      </dgm:prSet>
      <dgm:spPr/>
      <dgm:t>
        <a:bodyPr/>
        <a:lstStyle/>
        <a:p>
          <a:endParaRPr lang="en-US"/>
        </a:p>
      </dgm:t>
    </dgm:pt>
    <dgm:pt modelId="{6C7880A4-9E65-4D15-9C7F-5813981AECFD}" type="pres">
      <dgm:prSet presAssocID="{B9EF4284-88BF-4921-A8E0-DF6BFEFF482B}" presName="spacer" presStyleCnt="0"/>
      <dgm:spPr/>
      <dgm:t>
        <a:bodyPr/>
        <a:lstStyle/>
        <a:p>
          <a:endParaRPr lang="en-US"/>
        </a:p>
      </dgm:t>
    </dgm:pt>
    <dgm:pt modelId="{34BD8ACA-3F96-4C8A-AE50-CCD895678866}" type="pres">
      <dgm:prSet presAssocID="{1DFBC4DC-40AA-4A0C-BA86-EB1B8F3E42F6}" presName="parentText" presStyleLbl="node1" presStyleIdx="2" presStyleCnt="4">
        <dgm:presLayoutVars>
          <dgm:chMax val="0"/>
          <dgm:bulletEnabled val="1"/>
        </dgm:presLayoutVars>
      </dgm:prSet>
      <dgm:spPr/>
      <dgm:t>
        <a:bodyPr/>
        <a:lstStyle/>
        <a:p>
          <a:endParaRPr lang="en-US"/>
        </a:p>
      </dgm:t>
    </dgm:pt>
    <dgm:pt modelId="{73B97319-5C2A-499D-AC31-48B5DBBA2BDF}" type="pres">
      <dgm:prSet presAssocID="{F49E65DB-E15F-48B2-BB8A-4B162C7FA628}" presName="spacer" presStyleCnt="0"/>
      <dgm:spPr/>
      <dgm:t>
        <a:bodyPr/>
        <a:lstStyle/>
        <a:p>
          <a:endParaRPr lang="en-US"/>
        </a:p>
      </dgm:t>
    </dgm:pt>
    <dgm:pt modelId="{0FC1A392-1C40-422D-B96F-C70FF770EE45}" type="pres">
      <dgm:prSet presAssocID="{EA5CE381-494D-4555-A21F-0A19C580AE78}" presName="parentText" presStyleLbl="node1" presStyleIdx="3" presStyleCnt="4">
        <dgm:presLayoutVars>
          <dgm:chMax val="0"/>
          <dgm:bulletEnabled val="1"/>
        </dgm:presLayoutVars>
      </dgm:prSet>
      <dgm:spPr/>
      <dgm:t>
        <a:bodyPr/>
        <a:lstStyle/>
        <a:p>
          <a:endParaRPr lang="en-US"/>
        </a:p>
      </dgm:t>
    </dgm:pt>
  </dgm:ptLst>
  <dgm:cxnLst>
    <dgm:cxn modelId="{A0FF2FF2-F243-4AAC-828D-4BAFE45AC821}" type="presOf" srcId="{000DA5FC-3A67-4D88-8B69-2F2B0639159E}" destId="{3D47F344-B380-48E1-90C0-CCC126D96FFE}" srcOrd="0" destOrd="0" presId="urn:microsoft.com/office/officeart/2005/8/layout/vList2"/>
    <dgm:cxn modelId="{675394AE-8E70-4383-9B00-5E5C4AE1F9CC}" type="presOf" srcId="{B36B6DE7-519C-4422-8F10-F9D4FA21C929}" destId="{2D6E4F87-D062-4182-A01D-C6E3E99900CB}" srcOrd="0" destOrd="0" presId="urn:microsoft.com/office/officeart/2005/8/layout/vList2"/>
    <dgm:cxn modelId="{640B3D15-D4B3-4654-B673-512B1E7B6851}" type="presOf" srcId="{C5534F92-E321-41AD-8AD6-3FA281E6972F}" destId="{44A22436-3C79-4F49-A8C0-36F496D16432}" srcOrd="0" destOrd="0" presId="urn:microsoft.com/office/officeart/2005/8/layout/vList2"/>
    <dgm:cxn modelId="{DCC7111D-6FA6-49A8-A921-D1F52947A30D}" srcId="{B36B6DE7-519C-4422-8F10-F9D4FA21C929}" destId="{EA5CE381-494D-4555-A21F-0A19C580AE78}" srcOrd="3" destOrd="0" parTransId="{6C4F84E8-B1E2-4FA6-873C-36837D764681}" sibTransId="{A65BD8F2-CC81-4D68-A99E-6E59973FCB63}"/>
    <dgm:cxn modelId="{A1CEA271-81B3-4E77-8242-BF90585792C6}" srcId="{B36B6DE7-519C-4422-8F10-F9D4FA21C929}" destId="{000DA5FC-3A67-4D88-8B69-2F2B0639159E}" srcOrd="0" destOrd="0" parTransId="{36846E85-020F-42A3-90E7-41C596BEB668}" sibTransId="{46A41E9E-61EC-42A8-B571-F2215DB2F5EC}"/>
    <dgm:cxn modelId="{F3E2C286-F700-4852-B648-80391FC8515F}" srcId="{B36B6DE7-519C-4422-8F10-F9D4FA21C929}" destId="{1DFBC4DC-40AA-4A0C-BA86-EB1B8F3E42F6}" srcOrd="2" destOrd="0" parTransId="{7EB63946-1FBE-4546-859A-FE75A1400218}" sibTransId="{F49E65DB-E15F-48B2-BB8A-4B162C7FA628}"/>
    <dgm:cxn modelId="{997577FC-6B07-4CAE-9959-FAF4C15C3D78}" srcId="{B36B6DE7-519C-4422-8F10-F9D4FA21C929}" destId="{C5534F92-E321-41AD-8AD6-3FA281E6972F}" srcOrd="1" destOrd="0" parTransId="{CF05DDD2-FD69-4B2B-84FE-E25FF60B9397}" sibTransId="{B9EF4284-88BF-4921-A8E0-DF6BFEFF482B}"/>
    <dgm:cxn modelId="{2E8F7EDB-A3A2-4235-87B0-60B563B8839C}" type="presOf" srcId="{1DFBC4DC-40AA-4A0C-BA86-EB1B8F3E42F6}" destId="{34BD8ACA-3F96-4C8A-AE50-CCD895678866}" srcOrd="0" destOrd="0" presId="urn:microsoft.com/office/officeart/2005/8/layout/vList2"/>
    <dgm:cxn modelId="{62C47E84-E553-4AAA-BEA0-CCC629320C5B}" type="presOf" srcId="{EA5CE381-494D-4555-A21F-0A19C580AE78}" destId="{0FC1A392-1C40-422D-B96F-C70FF770EE45}" srcOrd="0" destOrd="0" presId="urn:microsoft.com/office/officeart/2005/8/layout/vList2"/>
    <dgm:cxn modelId="{9C981F5F-5434-4E80-9720-E00BAEDFA742}" type="presParOf" srcId="{2D6E4F87-D062-4182-A01D-C6E3E99900CB}" destId="{3D47F344-B380-48E1-90C0-CCC126D96FFE}" srcOrd="0" destOrd="0" presId="urn:microsoft.com/office/officeart/2005/8/layout/vList2"/>
    <dgm:cxn modelId="{7D335046-3D91-4B1E-B2F4-C674F009D94B}" type="presParOf" srcId="{2D6E4F87-D062-4182-A01D-C6E3E99900CB}" destId="{A0D2CEE3-90FA-4BE7-9946-400F83B81383}" srcOrd="1" destOrd="0" presId="urn:microsoft.com/office/officeart/2005/8/layout/vList2"/>
    <dgm:cxn modelId="{91279B59-893A-427F-8FDA-38BC84022937}" type="presParOf" srcId="{2D6E4F87-D062-4182-A01D-C6E3E99900CB}" destId="{44A22436-3C79-4F49-A8C0-36F496D16432}" srcOrd="2" destOrd="0" presId="urn:microsoft.com/office/officeart/2005/8/layout/vList2"/>
    <dgm:cxn modelId="{0744F5DB-7EAC-4694-A4B5-C554BDF637EC}" type="presParOf" srcId="{2D6E4F87-D062-4182-A01D-C6E3E99900CB}" destId="{6C7880A4-9E65-4D15-9C7F-5813981AECFD}" srcOrd="3" destOrd="0" presId="urn:microsoft.com/office/officeart/2005/8/layout/vList2"/>
    <dgm:cxn modelId="{D46E310B-C777-4FED-BE84-BC9088480B21}" type="presParOf" srcId="{2D6E4F87-D062-4182-A01D-C6E3E99900CB}" destId="{34BD8ACA-3F96-4C8A-AE50-CCD895678866}" srcOrd="4" destOrd="0" presId="urn:microsoft.com/office/officeart/2005/8/layout/vList2"/>
    <dgm:cxn modelId="{BAB09926-DBB5-4790-9D9A-A0BA185E081B}" type="presParOf" srcId="{2D6E4F87-D062-4182-A01D-C6E3E99900CB}" destId="{73B97319-5C2A-499D-AC31-48B5DBBA2BDF}" srcOrd="5" destOrd="0" presId="urn:microsoft.com/office/officeart/2005/8/layout/vList2"/>
    <dgm:cxn modelId="{B469381C-6708-4279-86AB-B3552AE58479}" type="presParOf" srcId="{2D6E4F87-D062-4182-A01D-C6E3E99900CB}" destId="{0FC1A392-1C40-422D-B96F-C70FF770EE45}" srcOrd="6" destOrd="0" presId="urn:microsoft.com/office/officeart/2005/8/layout/vList2"/>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77F21E-7081-4464-BA76-374D9DBB50B3}" type="doc">
      <dgm:prSet loTypeId="urn:microsoft.com/office/officeart/2005/8/layout/default" loCatId="list" qsTypeId="urn:microsoft.com/office/officeart/2005/8/quickstyle/simple1" qsCatId="simple" csTypeId="urn:microsoft.com/office/officeart/2005/8/colors/accent4_5" csCatId="accent4" phldr="1"/>
      <dgm:spPr/>
      <dgm:t>
        <a:bodyPr/>
        <a:lstStyle/>
        <a:p>
          <a:endParaRPr lang="en-US"/>
        </a:p>
      </dgm:t>
    </dgm:pt>
    <dgm:pt modelId="{6187BC84-4CFB-4795-8513-EC9EA78FB757}">
      <dgm:prSet/>
      <dgm:spPr/>
      <dgm:t>
        <a:bodyPr/>
        <a:lstStyle/>
        <a:p>
          <a:pPr rtl="0"/>
          <a:r>
            <a:rPr lang="en-US" dirty="0" smtClean="0"/>
            <a:t>UI development</a:t>
          </a:r>
          <a:endParaRPr lang="en-US" dirty="0"/>
        </a:p>
      </dgm:t>
    </dgm:pt>
    <dgm:pt modelId="{EBB8A57E-06E8-415F-96B5-B7F7B001619A}" type="parTrans" cxnId="{0C2FFDED-B95A-489D-9BF2-415EF129D80B}">
      <dgm:prSet/>
      <dgm:spPr/>
      <dgm:t>
        <a:bodyPr/>
        <a:lstStyle/>
        <a:p>
          <a:endParaRPr lang="en-US"/>
        </a:p>
      </dgm:t>
    </dgm:pt>
    <dgm:pt modelId="{8385B38A-0B2D-4CC0-A865-C8510601A513}" type="sibTrans" cxnId="{0C2FFDED-B95A-489D-9BF2-415EF129D80B}">
      <dgm:prSet/>
      <dgm:spPr/>
      <dgm:t>
        <a:bodyPr/>
        <a:lstStyle/>
        <a:p>
          <a:endParaRPr lang="en-US"/>
        </a:p>
      </dgm:t>
    </dgm:pt>
    <dgm:pt modelId="{C65B5F03-246A-4623-9B33-0C07DA467C0C}">
      <dgm:prSet/>
      <dgm:spPr/>
      <dgm:t>
        <a:bodyPr/>
        <a:lstStyle/>
        <a:p>
          <a:pPr rtl="0"/>
          <a:r>
            <a:rPr lang="en-US" dirty="0" smtClean="0"/>
            <a:t>Performance optimization</a:t>
          </a:r>
          <a:endParaRPr lang="en-US" dirty="0"/>
        </a:p>
      </dgm:t>
    </dgm:pt>
    <dgm:pt modelId="{D69B7F96-7F5A-4ED5-BD46-020F02B72850}" type="parTrans" cxnId="{45D3D640-8559-4F7E-AB83-B8098CA4BE36}">
      <dgm:prSet/>
      <dgm:spPr/>
      <dgm:t>
        <a:bodyPr/>
        <a:lstStyle/>
        <a:p>
          <a:endParaRPr lang="en-US"/>
        </a:p>
      </dgm:t>
    </dgm:pt>
    <dgm:pt modelId="{87EAF988-3AE4-423D-82DD-15AF647EE369}" type="sibTrans" cxnId="{45D3D640-8559-4F7E-AB83-B8098CA4BE36}">
      <dgm:prSet/>
      <dgm:spPr/>
      <dgm:t>
        <a:bodyPr/>
        <a:lstStyle/>
        <a:p>
          <a:endParaRPr lang="en-US"/>
        </a:p>
      </dgm:t>
    </dgm:pt>
    <dgm:pt modelId="{041A6FB4-CDDA-41CA-9D37-C2DAB00C8A79}">
      <dgm:prSet/>
      <dgm:spPr/>
      <dgm:t>
        <a:bodyPr/>
        <a:lstStyle/>
        <a:p>
          <a:pPr rtl="0"/>
          <a:r>
            <a:rPr lang="en-US" dirty="0" smtClean="0"/>
            <a:t>General troubleshooting</a:t>
          </a:r>
          <a:endParaRPr lang="en-US" dirty="0"/>
        </a:p>
      </dgm:t>
    </dgm:pt>
    <dgm:pt modelId="{A511B461-C0DF-4B4D-9D8F-41385AC4F41F}" type="parTrans" cxnId="{1C166775-290F-4B7E-8AF9-424D113134DC}">
      <dgm:prSet/>
      <dgm:spPr/>
      <dgm:t>
        <a:bodyPr/>
        <a:lstStyle/>
        <a:p>
          <a:endParaRPr lang="en-US"/>
        </a:p>
      </dgm:t>
    </dgm:pt>
    <dgm:pt modelId="{B16988F1-6538-4094-BF77-8BDBEC6456AD}" type="sibTrans" cxnId="{1C166775-290F-4B7E-8AF9-424D113134DC}">
      <dgm:prSet/>
      <dgm:spPr/>
      <dgm:t>
        <a:bodyPr/>
        <a:lstStyle/>
        <a:p>
          <a:endParaRPr lang="en-US"/>
        </a:p>
      </dgm:t>
    </dgm:pt>
    <dgm:pt modelId="{8540299F-BA81-4AC2-8B91-6C93ED4B8400}" type="pres">
      <dgm:prSet presAssocID="{CD77F21E-7081-4464-BA76-374D9DBB50B3}" presName="diagram" presStyleCnt="0">
        <dgm:presLayoutVars>
          <dgm:dir/>
          <dgm:resizeHandles val="exact"/>
        </dgm:presLayoutVars>
      </dgm:prSet>
      <dgm:spPr/>
      <dgm:t>
        <a:bodyPr/>
        <a:lstStyle/>
        <a:p>
          <a:endParaRPr lang="en-US"/>
        </a:p>
      </dgm:t>
    </dgm:pt>
    <dgm:pt modelId="{67BF34DF-3CFA-43AA-A295-FA6AF55B0F14}" type="pres">
      <dgm:prSet presAssocID="{6187BC84-4CFB-4795-8513-EC9EA78FB757}" presName="node" presStyleLbl="node1" presStyleIdx="0" presStyleCnt="3">
        <dgm:presLayoutVars>
          <dgm:bulletEnabled val="1"/>
        </dgm:presLayoutVars>
      </dgm:prSet>
      <dgm:spPr/>
      <dgm:t>
        <a:bodyPr/>
        <a:lstStyle/>
        <a:p>
          <a:endParaRPr lang="en-US"/>
        </a:p>
      </dgm:t>
    </dgm:pt>
    <dgm:pt modelId="{46FF4F3A-60D5-46BB-9771-0C21B20BA2EE}" type="pres">
      <dgm:prSet presAssocID="{8385B38A-0B2D-4CC0-A865-C8510601A513}" presName="sibTrans" presStyleCnt="0"/>
      <dgm:spPr/>
      <dgm:t>
        <a:bodyPr/>
        <a:lstStyle/>
        <a:p>
          <a:endParaRPr lang="en-US"/>
        </a:p>
      </dgm:t>
    </dgm:pt>
    <dgm:pt modelId="{0F17C70E-0505-4E26-AD14-4ACA5352A48F}" type="pres">
      <dgm:prSet presAssocID="{C65B5F03-246A-4623-9B33-0C07DA467C0C}" presName="node" presStyleLbl="node1" presStyleIdx="1" presStyleCnt="3">
        <dgm:presLayoutVars>
          <dgm:bulletEnabled val="1"/>
        </dgm:presLayoutVars>
      </dgm:prSet>
      <dgm:spPr/>
      <dgm:t>
        <a:bodyPr/>
        <a:lstStyle/>
        <a:p>
          <a:endParaRPr lang="en-US"/>
        </a:p>
      </dgm:t>
    </dgm:pt>
    <dgm:pt modelId="{7EF4D8FE-CFFA-4E62-818C-8E20D059C0F1}" type="pres">
      <dgm:prSet presAssocID="{87EAF988-3AE4-423D-82DD-15AF647EE369}" presName="sibTrans" presStyleCnt="0"/>
      <dgm:spPr/>
      <dgm:t>
        <a:bodyPr/>
        <a:lstStyle/>
        <a:p>
          <a:endParaRPr lang="en-US"/>
        </a:p>
      </dgm:t>
    </dgm:pt>
    <dgm:pt modelId="{9FCAF204-EAA3-4152-9846-04CA1E94C345}" type="pres">
      <dgm:prSet presAssocID="{041A6FB4-CDDA-41CA-9D37-C2DAB00C8A79}" presName="node" presStyleLbl="node1" presStyleIdx="2" presStyleCnt="3">
        <dgm:presLayoutVars>
          <dgm:bulletEnabled val="1"/>
        </dgm:presLayoutVars>
      </dgm:prSet>
      <dgm:spPr/>
      <dgm:t>
        <a:bodyPr/>
        <a:lstStyle/>
        <a:p>
          <a:endParaRPr lang="en-US"/>
        </a:p>
      </dgm:t>
    </dgm:pt>
  </dgm:ptLst>
  <dgm:cxnLst>
    <dgm:cxn modelId="{1C166775-290F-4B7E-8AF9-424D113134DC}" srcId="{CD77F21E-7081-4464-BA76-374D9DBB50B3}" destId="{041A6FB4-CDDA-41CA-9D37-C2DAB00C8A79}" srcOrd="2" destOrd="0" parTransId="{A511B461-C0DF-4B4D-9D8F-41385AC4F41F}" sibTransId="{B16988F1-6538-4094-BF77-8BDBEC6456AD}"/>
    <dgm:cxn modelId="{6E3CC3BB-3852-4414-A0AA-FFCABA42FF83}" type="presOf" srcId="{C65B5F03-246A-4623-9B33-0C07DA467C0C}" destId="{0F17C70E-0505-4E26-AD14-4ACA5352A48F}" srcOrd="0" destOrd="0" presId="urn:microsoft.com/office/officeart/2005/8/layout/default"/>
    <dgm:cxn modelId="{45D3D640-8559-4F7E-AB83-B8098CA4BE36}" srcId="{CD77F21E-7081-4464-BA76-374D9DBB50B3}" destId="{C65B5F03-246A-4623-9B33-0C07DA467C0C}" srcOrd="1" destOrd="0" parTransId="{D69B7F96-7F5A-4ED5-BD46-020F02B72850}" sibTransId="{87EAF988-3AE4-423D-82DD-15AF647EE369}"/>
    <dgm:cxn modelId="{75027182-78E4-4150-A130-BB33D1E299D1}" type="presOf" srcId="{6187BC84-4CFB-4795-8513-EC9EA78FB757}" destId="{67BF34DF-3CFA-43AA-A295-FA6AF55B0F14}" srcOrd="0" destOrd="0" presId="urn:microsoft.com/office/officeart/2005/8/layout/default"/>
    <dgm:cxn modelId="{BC7F22E5-54E9-46F4-8501-B916B66D03B5}" type="presOf" srcId="{CD77F21E-7081-4464-BA76-374D9DBB50B3}" destId="{8540299F-BA81-4AC2-8B91-6C93ED4B8400}" srcOrd="0" destOrd="0" presId="urn:microsoft.com/office/officeart/2005/8/layout/default"/>
    <dgm:cxn modelId="{0C2FFDED-B95A-489D-9BF2-415EF129D80B}" srcId="{CD77F21E-7081-4464-BA76-374D9DBB50B3}" destId="{6187BC84-4CFB-4795-8513-EC9EA78FB757}" srcOrd="0" destOrd="0" parTransId="{EBB8A57E-06E8-415F-96B5-B7F7B001619A}" sibTransId="{8385B38A-0B2D-4CC0-A865-C8510601A513}"/>
    <dgm:cxn modelId="{081998E1-C3BD-4F28-BD9D-916CF7160EBE}" type="presOf" srcId="{041A6FB4-CDDA-41CA-9D37-C2DAB00C8A79}" destId="{9FCAF204-EAA3-4152-9846-04CA1E94C345}" srcOrd="0" destOrd="0" presId="urn:microsoft.com/office/officeart/2005/8/layout/default"/>
    <dgm:cxn modelId="{FB1FF333-5D2C-43A9-A1F5-ABC23EAFB7D1}" type="presParOf" srcId="{8540299F-BA81-4AC2-8B91-6C93ED4B8400}" destId="{67BF34DF-3CFA-43AA-A295-FA6AF55B0F14}" srcOrd="0" destOrd="0" presId="urn:microsoft.com/office/officeart/2005/8/layout/default"/>
    <dgm:cxn modelId="{8C65E6D1-E74F-4EA5-8A9F-606AEA6F3003}" type="presParOf" srcId="{8540299F-BA81-4AC2-8B91-6C93ED4B8400}" destId="{46FF4F3A-60D5-46BB-9771-0C21B20BA2EE}" srcOrd="1" destOrd="0" presId="urn:microsoft.com/office/officeart/2005/8/layout/default"/>
    <dgm:cxn modelId="{A9652C40-7FCF-461E-B19B-9B55D209F31C}" type="presParOf" srcId="{8540299F-BA81-4AC2-8B91-6C93ED4B8400}" destId="{0F17C70E-0505-4E26-AD14-4ACA5352A48F}" srcOrd="2" destOrd="0" presId="urn:microsoft.com/office/officeart/2005/8/layout/default"/>
    <dgm:cxn modelId="{2CE2E7F8-089A-4257-A81A-3FD2DC12842F}" type="presParOf" srcId="{8540299F-BA81-4AC2-8B91-6C93ED4B8400}" destId="{7EF4D8FE-CFFA-4E62-818C-8E20D059C0F1}" srcOrd="3" destOrd="0" presId="urn:microsoft.com/office/officeart/2005/8/layout/default"/>
    <dgm:cxn modelId="{340C8C64-1751-4A51-AA46-2675200A1DB8}" type="presParOf" srcId="{8540299F-BA81-4AC2-8B91-6C93ED4B8400}" destId="{9FCAF204-EAA3-4152-9846-04CA1E94C345}" srcOrd="4" destOrd="0" presId="urn:microsoft.com/office/officeart/2005/8/layout/default"/>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4C63B47F-42E3-4395-A4C8-61748A1248DB}">
      <dsp:nvSpPr>
        <dsp:cNvPr id="0" name=""/>
        <dsp:cNvSpPr/>
      </dsp:nvSpPr>
      <dsp:spPr>
        <a:xfrm>
          <a:off x="0" y="616613"/>
          <a:ext cx="2398546" cy="1439128"/>
        </a:xfrm>
        <a:prstGeom prst="rect">
          <a:avLst/>
        </a:prstGeom>
        <a:solidFill>
          <a:schemeClr val="accent1">
            <a:shade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rtl="0">
            <a:lnSpc>
              <a:spcPct val="90000"/>
            </a:lnSpc>
            <a:spcBef>
              <a:spcPct val="0"/>
            </a:spcBef>
            <a:spcAft>
              <a:spcPct val="35000"/>
            </a:spcAft>
          </a:pPr>
          <a:r>
            <a:rPr lang="en-US" sz="4000" kern="1200" dirty="0" smtClean="0"/>
            <a:t>GET</a:t>
          </a:r>
          <a:endParaRPr lang="en-US" sz="4000" kern="1200" dirty="0"/>
        </a:p>
      </dsp:txBody>
      <dsp:txXfrm>
        <a:off x="0" y="616613"/>
        <a:ext cx="2398546" cy="1439128"/>
      </dsp:txXfrm>
    </dsp:sp>
    <dsp:sp modelId="{DCABEE2A-8B12-46F0-8FE6-B5607BEF5194}">
      <dsp:nvSpPr>
        <dsp:cNvPr id="0" name=""/>
        <dsp:cNvSpPr/>
      </dsp:nvSpPr>
      <dsp:spPr>
        <a:xfrm>
          <a:off x="2638401" y="616613"/>
          <a:ext cx="2398546" cy="1439128"/>
        </a:xfrm>
        <a:prstGeom prst="rect">
          <a:avLst/>
        </a:prstGeom>
        <a:solidFill>
          <a:schemeClr val="accent1">
            <a:shade val="50000"/>
            <a:hueOff val="71009"/>
            <a:satOff val="-5693"/>
            <a:lumOff val="174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rtl="0">
            <a:lnSpc>
              <a:spcPct val="90000"/>
            </a:lnSpc>
            <a:spcBef>
              <a:spcPct val="0"/>
            </a:spcBef>
            <a:spcAft>
              <a:spcPct val="35000"/>
            </a:spcAft>
          </a:pPr>
          <a:r>
            <a:rPr lang="en-US" sz="4000" kern="1200" dirty="0" smtClean="0"/>
            <a:t>POST</a:t>
          </a:r>
          <a:endParaRPr lang="en-US" sz="4000" kern="1200" dirty="0"/>
        </a:p>
      </dsp:txBody>
      <dsp:txXfrm>
        <a:off x="2638401" y="616613"/>
        <a:ext cx="2398546" cy="1439128"/>
      </dsp:txXfrm>
    </dsp:sp>
    <dsp:sp modelId="{0C25696F-2D63-4159-A7B9-A557BEAFB0DE}">
      <dsp:nvSpPr>
        <dsp:cNvPr id="0" name=""/>
        <dsp:cNvSpPr/>
      </dsp:nvSpPr>
      <dsp:spPr>
        <a:xfrm>
          <a:off x="5276803" y="616613"/>
          <a:ext cx="2398546" cy="1439128"/>
        </a:xfrm>
        <a:prstGeom prst="rect">
          <a:avLst/>
        </a:prstGeom>
        <a:solidFill>
          <a:schemeClr val="accent1">
            <a:shade val="50000"/>
            <a:hueOff val="142017"/>
            <a:satOff val="-11386"/>
            <a:lumOff val="34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rtl="0">
            <a:lnSpc>
              <a:spcPct val="90000"/>
            </a:lnSpc>
            <a:spcBef>
              <a:spcPct val="0"/>
            </a:spcBef>
            <a:spcAft>
              <a:spcPct val="35000"/>
            </a:spcAft>
          </a:pPr>
          <a:r>
            <a:rPr lang="en-US" sz="4000" kern="1200" dirty="0" smtClean="0"/>
            <a:t>PUT</a:t>
          </a:r>
          <a:endParaRPr lang="en-US" sz="4000" kern="1200" dirty="0"/>
        </a:p>
      </dsp:txBody>
      <dsp:txXfrm>
        <a:off x="5276803" y="616613"/>
        <a:ext cx="2398546" cy="1439128"/>
      </dsp:txXfrm>
    </dsp:sp>
    <dsp:sp modelId="{7DE92A96-D5D2-4A12-A405-B463CB48588E}">
      <dsp:nvSpPr>
        <dsp:cNvPr id="0" name=""/>
        <dsp:cNvSpPr/>
      </dsp:nvSpPr>
      <dsp:spPr>
        <a:xfrm>
          <a:off x="1319200" y="2295596"/>
          <a:ext cx="2398546" cy="1439128"/>
        </a:xfrm>
        <a:prstGeom prst="rect">
          <a:avLst/>
        </a:prstGeom>
        <a:solidFill>
          <a:schemeClr val="accent1">
            <a:shade val="50000"/>
            <a:hueOff val="142017"/>
            <a:satOff val="-11386"/>
            <a:lumOff val="34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rtl="0">
            <a:lnSpc>
              <a:spcPct val="90000"/>
            </a:lnSpc>
            <a:spcBef>
              <a:spcPct val="0"/>
            </a:spcBef>
            <a:spcAft>
              <a:spcPct val="35000"/>
            </a:spcAft>
          </a:pPr>
          <a:r>
            <a:rPr lang="en-US" sz="4000" kern="1200" dirty="0" smtClean="0"/>
            <a:t>DELETE</a:t>
          </a:r>
          <a:endParaRPr lang="en-US" sz="4000" kern="1200" dirty="0"/>
        </a:p>
      </dsp:txBody>
      <dsp:txXfrm>
        <a:off x="1319200" y="2295596"/>
        <a:ext cx="2398546" cy="1439128"/>
      </dsp:txXfrm>
    </dsp:sp>
    <dsp:sp modelId="{DA3DDCA0-7D66-4691-8AD3-0E59528E359F}">
      <dsp:nvSpPr>
        <dsp:cNvPr id="0" name=""/>
        <dsp:cNvSpPr/>
      </dsp:nvSpPr>
      <dsp:spPr>
        <a:xfrm>
          <a:off x="3957602" y="2295596"/>
          <a:ext cx="2398546" cy="1439128"/>
        </a:xfrm>
        <a:prstGeom prst="rect">
          <a:avLst/>
        </a:prstGeom>
        <a:solidFill>
          <a:schemeClr val="accent1">
            <a:shade val="50000"/>
            <a:hueOff val="71009"/>
            <a:satOff val="-5693"/>
            <a:lumOff val="174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lvl="0" algn="ctr" defTabSz="1778000" rtl="0">
            <a:lnSpc>
              <a:spcPct val="90000"/>
            </a:lnSpc>
            <a:spcBef>
              <a:spcPct val="0"/>
            </a:spcBef>
            <a:spcAft>
              <a:spcPct val="35000"/>
            </a:spcAft>
          </a:pPr>
          <a:r>
            <a:rPr lang="en-US" sz="4000" kern="1200" dirty="0" smtClean="0"/>
            <a:t>(and others)</a:t>
          </a:r>
          <a:endParaRPr lang="en-US" sz="4000" kern="1200" dirty="0"/>
        </a:p>
      </dsp:txBody>
      <dsp:txXfrm>
        <a:off x="3957602" y="2295596"/>
        <a:ext cx="2398546" cy="1439128"/>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3D47F344-B380-48E1-90C0-CCC126D96FFE}">
      <dsp:nvSpPr>
        <dsp:cNvPr id="0" name=""/>
        <dsp:cNvSpPr/>
      </dsp:nvSpPr>
      <dsp:spPr>
        <a:xfrm>
          <a:off x="0" y="31779"/>
          <a:ext cx="7675350" cy="983384"/>
        </a:xfrm>
        <a:prstGeom prst="roundRect">
          <a:avLst/>
        </a:prstGeom>
        <a:solidFill>
          <a:schemeClr val="accent4">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lvl="0" algn="l" defTabSz="1822450" rtl="0">
            <a:lnSpc>
              <a:spcPct val="90000"/>
            </a:lnSpc>
            <a:spcBef>
              <a:spcPct val="0"/>
            </a:spcBef>
            <a:spcAft>
              <a:spcPct val="35000"/>
            </a:spcAft>
          </a:pPr>
          <a:r>
            <a:rPr lang="en-US" sz="4100" kern="1200" dirty="0" smtClean="0"/>
            <a:t>Successful 2XX</a:t>
          </a:r>
          <a:endParaRPr lang="en-US" sz="4100" kern="1200" dirty="0"/>
        </a:p>
      </dsp:txBody>
      <dsp:txXfrm>
        <a:off x="0" y="31779"/>
        <a:ext cx="7675350" cy="983384"/>
      </dsp:txXfrm>
    </dsp:sp>
    <dsp:sp modelId="{44A22436-3C79-4F49-A8C0-36F496D16432}">
      <dsp:nvSpPr>
        <dsp:cNvPr id="0" name=""/>
        <dsp:cNvSpPr/>
      </dsp:nvSpPr>
      <dsp:spPr>
        <a:xfrm>
          <a:off x="0" y="1133244"/>
          <a:ext cx="7675350" cy="983384"/>
        </a:xfrm>
        <a:prstGeom prst="roundRect">
          <a:avLst/>
        </a:prstGeom>
        <a:solidFill>
          <a:schemeClr val="accent4">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lvl="0" algn="l" defTabSz="1822450" rtl="0">
            <a:lnSpc>
              <a:spcPct val="90000"/>
            </a:lnSpc>
            <a:spcBef>
              <a:spcPct val="0"/>
            </a:spcBef>
            <a:spcAft>
              <a:spcPct val="35000"/>
            </a:spcAft>
          </a:pPr>
          <a:r>
            <a:rPr lang="en-US" sz="4100" kern="1200" dirty="0" smtClean="0"/>
            <a:t>Redirection 3XX</a:t>
          </a:r>
          <a:endParaRPr lang="en-US" sz="4100" kern="1200" dirty="0"/>
        </a:p>
      </dsp:txBody>
      <dsp:txXfrm>
        <a:off x="0" y="1133244"/>
        <a:ext cx="7675350" cy="983384"/>
      </dsp:txXfrm>
    </dsp:sp>
    <dsp:sp modelId="{34BD8ACA-3F96-4C8A-AE50-CCD895678866}">
      <dsp:nvSpPr>
        <dsp:cNvPr id="0" name=""/>
        <dsp:cNvSpPr/>
      </dsp:nvSpPr>
      <dsp:spPr>
        <a:xfrm>
          <a:off x="0" y="2234709"/>
          <a:ext cx="7675350" cy="983384"/>
        </a:xfrm>
        <a:prstGeom prst="roundRect">
          <a:avLst/>
        </a:prstGeom>
        <a:solidFill>
          <a:schemeClr val="accent4">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lvl="0" algn="l" defTabSz="1822450" rtl="0">
            <a:lnSpc>
              <a:spcPct val="90000"/>
            </a:lnSpc>
            <a:spcBef>
              <a:spcPct val="0"/>
            </a:spcBef>
            <a:spcAft>
              <a:spcPct val="35000"/>
            </a:spcAft>
          </a:pPr>
          <a:r>
            <a:rPr lang="en-US" sz="4100" kern="1200" dirty="0" smtClean="0"/>
            <a:t>Client Error 4XX </a:t>
          </a:r>
          <a:endParaRPr lang="en-US" sz="4100" kern="1200" dirty="0"/>
        </a:p>
      </dsp:txBody>
      <dsp:txXfrm>
        <a:off x="0" y="2234709"/>
        <a:ext cx="7675350" cy="983384"/>
      </dsp:txXfrm>
    </dsp:sp>
    <dsp:sp modelId="{0FC1A392-1C40-422D-B96F-C70FF770EE45}">
      <dsp:nvSpPr>
        <dsp:cNvPr id="0" name=""/>
        <dsp:cNvSpPr/>
      </dsp:nvSpPr>
      <dsp:spPr>
        <a:xfrm>
          <a:off x="0" y="3336174"/>
          <a:ext cx="7675350" cy="983384"/>
        </a:xfrm>
        <a:prstGeom prst="roundRect">
          <a:avLst/>
        </a:prstGeom>
        <a:solidFill>
          <a:schemeClr val="accent4">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lvl="0" algn="l" defTabSz="1822450" rtl="0">
            <a:lnSpc>
              <a:spcPct val="90000"/>
            </a:lnSpc>
            <a:spcBef>
              <a:spcPct val="0"/>
            </a:spcBef>
            <a:spcAft>
              <a:spcPct val="35000"/>
            </a:spcAft>
          </a:pPr>
          <a:r>
            <a:rPr lang="en-US" sz="4100" kern="1200" dirty="0" smtClean="0"/>
            <a:t>Server Error 5XX</a:t>
          </a:r>
          <a:endParaRPr lang="en-US" sz="4100" kern="1200" dirty="0"/>
        </a:p>
      </dsp:txBody>
      <dsp:txXfrm>
        <a:off x="0" y="3336174"/>
        <a:ext cx="7675350" cy="983384"/>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67BF34DF-3CFA-43AA-A295-FA6AF55B0F14}">
      <dsp:nvSpPr>
        <dsp:cNvPr id="0" name=""/>
        <dsp:cNvSpPr/>
      </dsp:nvSpPr>
      <dsp:spPr>
        <a:xfrm>
          <a:off x="323616" y="299"/>
          <a:ext cx="3346722" cy="2008033"/>
        </a:xfrm>
        <a:prstGeom prst="rect">
          <a:avLst/>
        </a:prstGeom>
        <a:solidFill>
          <a:schemeClr val="accent4">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UI development</a:t>
          </a:r>
          <a:endParaRPr lang="en-US" sz="3600" kern="1200" dirty="0"/>
        </a:p>
      </dsp:txBody>
      <dsp:txXfrm>
        <a:off x="323616" y="299"/>
        <a:ext cx="3346722" cy="2008033"/>
      </dsp:txXfrm>
    </dsp:sp>
    <dsp:sp modelId="{0F17C70E-0505-4E26-AD14-4ACA5352A48F}">
      <dsp:nvSpPr>
        <dsp:cNvPr id="0" name=""/>
        <dsp:cNvSpPr/>
      </dsp:nvSpPr>
      <dsp:spPr>
        <a:xfrm>
          <a:off x="4005011" y="299"/>
          <a:ext cx="3346722" cy="2008033"/>
        </a:xfrm>
        <a:prstGeom prst="rect">
          <a:avLst/>
        </a:prstGeom>
        <a:solidFill>
          <a:schemeClr val="accent4">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Performance optimization</a:t>
          </a:r>
          <a:endParaRPr lang="en-US" sz="3600" kern="1200" dirty="0"/>
        </a:p>
      </dsp:txBody>
      <dsp:txXfrm>
        <a:off x="4005011" y="299"/>
        <a:ext cx="3346722" cy="2008033"/>
      </dsp:txXfrm>
    </dsp:sp>
    <dsp:sp modelId="{9FCAF204-EAA3-4152-9846-04CA1E94C345}">
      <dsp:nvSpPr>
        <dsp:cNvPr id="0" name=""/>
        <dsp:cNvSpPr/>
      </dsp:nvSpPr>
      <dsp:spPr>
        <a:xfrm>
          <a:off x="2164313" y="2343005"/>
          <a:ext cx="3346722" cy="2008033"/>
        </a:xfrm>
        <a:prstGeom prst="rect">
          <a:avLst/>
        </a:prstGeom>
        <a:solidFill>
          <a:schemeClr val="accent4">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General troubleshooting</a:t>
          </a:r>
          <a:endParaRPr lang="en-US" sz="3600" kern="1200" dirty="0"/>
        </a:p>
      </dsp:txBody>
      <dsp:txXfrm>
        <a:off x="2164313" y="2343005"/>
        <a:ext cx="3346722" cy="200803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media/image1.png>
</file>

<file path=ppt/media/image10.png>
</file>

<file path=ppt/media/image12.jpeg>
</file>

<file path=ppt/media/image13.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896726D-F98B-4DAE-A228-D5E5350B8E10}" type="datetimeFigureOut">
              <a:rPr lang="en-US" smtClean="0"/>
              <a:pPr/>
              <a:t>8/18/2017</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614040-E602-42BF-BDB6-71E62E713202}"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4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googlechrome.github.io/devtools-samples/debug-js/get-started"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www.bennish.net/mixed-content.html"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googlechrome.github.io/devtools-samples/network/gs/v1.html"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http2.golang.org/gophertiles"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webpagetest.org/"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Invite</a:t>
            </a:r>
            <a:r>
              <a:rPr lang="en-US" baseline="0" dirty="0" smtClean="0"/>
              <a:t> </a:t>
            </a:r>
            <a:r>
              <a:rPr lang="en-US" dirty="0" smtClean="0"/>
              <a:t>participants to a discussion – questions, </a:t>
            </a:r>
            <a:r>
              <a:rPr lang="en-US" dirty="0" smtClean="0"/>
              <a:t>comments (don’t wait until the end)</a:t>
            </a:r>
            <a:endParaRPr lang="en-US" dirty="0" smtClean="0"/>
          </a:p>
        </p:txBody>
      </p:sp>
      <p:sp>
        <p:nvSpPr>
          <p:cNvPr id="4" name="Slide Number Placeholder 3"/>
          <p:cNvSpPr>
            <a:spLocks noGrp="1"/>
          </p:cNvSpPr>
          <p:nvPr>
            <p:ph type="sldNum" sz="quarter" idx="10"/>
          </p:nvPr>
        </p:nvSpPr>
        <p:spPr/>
        <p:txBody>
          <a:bodyPr/>
          <a:lstStyle/>
          <a:p>
            <a:fld id="{39614040-E602-42BF-BDB6-71E62E713202}"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Nice to hackers (we return info we really shouldn’t – Server, X-Powered-By)</a:t>
            </a:r>
          </a:p>
          <a:p>
            <a:endParaRPr lang="en-US" dirty="0" smtClean="0"/>
          </a:p>
          <a:p>
            <a:r>
              <a:rPr lang="en-US" dirty="0" smtClean="0"/>
              <a:t>Security conscious sites will remove those response headers from their server signatures</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10</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UI developer - quickly edit code and see effects real-time </a:t>
            </a:r>
          </a:p>
          <a:p>
            <a:r>
              <a:rPr lang="en-US" dirty="0" smtClean="0"/>
              <a:t>	short feedback loop - skip the change &amp; deploy cycle</a:t>
            </a:r>
          </a:p>
          <a:p>
            <a:r>
              <a:rPr lang="en-US" dirty="0" smtClean="0"/>
              <a:t>	use Chrome as full IDE</a:t>
            </a:r>
          </a:p>
          <a:p>
            <a:endParaRPr lang="en-US" dirty="0" smtClean="0"/>
          </a:p>
          <a:p>
            <a:r>
              <a:rPr lang="en-US" dirty="0" smtClean="0"/>
              <a:t>Site performance best practices - make sure those rules are followed</a:t>
            </a:r>
          </a:p>
          <a:p>
            <a:r>
              <a:rPr lang="en-US" dirty="0" smtClean="0"/>
              <a:t>Inspect traffic / calls to make sure the UI layer behaves as expected</a:t>
            </a:r>
          </a:p>
          <a:p>
            <a:endParaRPr lang="en-US" dirty="0" smtClean="0"/>
          </a:p>
          <a:p>
            <a:r>
              <a:rPr lang="en-US" dirty="0" smtClean="0"/>
              <a:t>Why am I doing this presentation? I'm not a UI person</a:t>
            </a:r>
          </a:p>
          <a:p>
            <a:r>
              <a:rPr lang="en-US" dirty="0" smtClean="0"/>
              <a:t>	Trying to get best performance out of backend infrastructure (databases, web servers, network infrastructure)</a:t>
            </a:r>
          </a:p>
          <a:p>
            <a:pPr lvl="2"/>
            <a:r>
              <a:rPr lang="en-US" dirty="0" smtClean="0"/>
              <a:t>Needed to understand why the application</a:t>
            </a:r>
            <a:r>
              <a:rPr lang="en-US" baseline="0" dirty="0" smtClean="0"/>
              <a:t> (UI layer usually) was sending traffic the way it was</a:t>
            </a:r>
            <a:endParaRPr lang="en-US" dirty="0" smtClean="0"/>
          </a:p>
          <a:p>
            <a:r>
              <a:rPr lang="en-US" dirty="0" smtClean="0"/>
              <a:t>	</a:t>
            </a:r>
          </a:p>
          <a:p>
            <a:r>
              <a:rPr lang="en-US" dirty="0" smtClean="0"/>
              <a:t>Keep browser dev tools or proxy open and monitor web calls made to make sure observed behavior is as expected</a:t>
            </a:r>
          </a:p>
          <a:p>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11</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See who’s NOT using Chrome as their main browser</a:t>
            </a:r>
          </a:p>
          <a:p>
            <a:endParaRPr lang="en-US" dirty="0"/>
          </a:p>
          <a:p>
            <a:r>
              <a:rPr lang="en-US" dirty="0" smtClean="0"/>
              <a:t>See if everybody is on the same version of Chrome - 60.0.3112.90 as of 8/15/17</a:t>
            </a:r>
            <a:r>
              <a:rPr lang="en-US" baseline="0" dirty="0" smtClean="0"/>
              <a:t> (major updates every 6 weeks or so)</a:t>
            </a:r>
            <a:endParaRPr lang="en-US" dirty="0" smtClean="0"/>
          </a:p>
          <a:p>
            <a:endParaRPr lang="en-US" dirty="0"/>
          </a:p>
          <a:p>
            <a:r>
              <a:rPr lang="en-US" dirty="0" smtClean="0"/>
              <a:t>All major browsers have similar developer tools - we're focusing on Chrome's version since it's the most popular browser at the moment</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12</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13</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14</a:t>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Show how it can be docked in various ways</a:t>
            </a:r>
          </a:p>
          <a:p>
            <a:endParaRPr lang="en-US" dirty="0"/>
          </a:p>
          <a:p>
            <a:r>
              <a:rPr lang="en-US" dirty="0" smtClean="0"/>
              <a:t>Settings (press F1) -&gt; Shortcuts</a:t>
            </a:r>
          </a:p>
          <a:p>
            <a:endParaRPr lang="en-US" dirty="0"/>
          </a:p>
          <a:p>
            <a:r>
              <a:rPr lang="en-US" dirty="0" smtClean="0"/>
              <a:t>Command Menu (Ctrl + Shift + P on Windows or Cmd + Shift + P on Mac) - easy way to find and interact with various settings</a:t>
            </a:r>
          </a:p>
          <a:p>
            <a:endParaRPr lang="en-US" dirty="0"/>
          </a:p>
          <a:p>
            <a:r>
              <a:rPr lang="en-US" dirty="0" smtClean="0"/>
              <a:t>Show how to easily change the theme</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15</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Demo - edit a web page real-time – edit text, button color</a:t>
            </a:r>
          </a:p>
          <a:p>
            <a:r>
              <a:rPr lang="en-US" dirty="0" smtClean="0"/>
              <a:t>Very</a:t>
            </a:r>
            <a:r>
              <a:rPr lang="en-US" baseline="0" dirty="0" smtClean="0"/>
              <a:t> easy to create screenshots with fake data from Facebook, Twitter and so on </a:t>
            </a:r>
            <a:endParaRPr lang="en-US" dirty="0" smtClean="0"/>
          </a:p>
          <a:p>
            <a:endParaRPr lang="en-US" dirty="0" smtClean="0"/>
          </a:p>
          <a:p>
            <a:r>
              <a:rPr lang="en-US" dirty="0" smtClean="0"/>
              <a:t>Demo – JavaScript debugging</a:t>
            </a:r>
          </a:p>
          <a:p>
            <a:r>
              <a:rPr lang="en-US" dirty="0" smtClean="0">
                <a:hlinkClick r:id="rId3"/>
              </a:rPr>
              <a:t>https://googlechrome.github.io/devtools-samples/debug-js/get-started</a:t>
            </a:r>
            <a:endParaRPr lang="en-US" dirty="0" smtClean="0"/>
          </a:p>
          <a:p>
            <a:r>
              <a:rPr lang="en-US" dirty="0" smtClean="0"/>
              <a:t>event listener for mouse click - show how to step through code, watch variables</a:t>
            </a:r>
          </a:p>
          <a:p>
            <a:endParaRPr lang="en-US" dirty="0"/>
          </a:p>
          <a:p>
            <a:r>
              <a:rPr lang="en-US" dirty="0" smtClean="0"/>
              <a:t>before going to the network tab - audience exercise</a:t>
            </a:r>
          </a:p>
          <a:p>
            <a:r>
              <a:rPr lang="en-US" dirty="0" smtClean="0"/>
              <a:t>Demo - how to track down an instance of mixed content</a:t>
            </a:r>
          </a:p>
          <a:p>
            <a:r>
              <a:rPr lang="en-US" dirty="0" smtClean="0">
                <a:hlinkClick r:id="rId4"/>
              </a:rPr>
              <a:t>https://www.bennish.net/mixed-content.html</a:t>
            </a:r>
            <a:endParaRPr lang="en-US" dirty="0" smtClean="0"/>
          </a:p>
          <a:p>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16</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disable cache (while tools are open), network throttling, preserve log, additional columns to add to display grid</a:t>
            </a:r>
          </a:p>
          <a:p>
            <a:endParaRPr lang="en-US" dirty="0" smtClean="0"/>
          </a:p>
          <a:p>
            <a:r>
              <a:rPr lang="en-US" dirty="0" smtClean="0"/>
              <a:t>press Shift while hovering over a request to see who called it and who it called</a:t>
            </a:r>
          </a:p>
          <a:p>
            <a:endParaRPr lang="en-US" dirty="0" smtClean="0"/>
          </a:p>
          <a:p>
            <a:r>
              <a:rPr lang="en-US" dirty="0" smtClean="0"/>
              <a:t>filtering - type '-' to see the filtering options (such as larger-than, domain, status-code) ... when it starts with '-' it's the negative of that criteria</a:t>
            </a:r>
          </a:p>
          <a:p>
            <a:endParaRPr lang="en-US" dirty="0" smtClean="0"/>
          </a:p>
          <a:p>
            <a:r>
              <a:rPr lang="en-US" dirty="0" smtClean="0"/>
              <a:t>how to record with screenshots (screenshots only show the viewable area as seen when dev tools is open - might want to open dev tools in a separate window)		</a:t>
            </a:r>
          </a:p>
          <a:p>
            <a:endParaRPr lang="en-US" dirty="0" smtClean="0"/>
          </a:p>
          <a:p>
            <a:r>
              <a:rPr lang="en-US" dirty="0" smtClean="0">
                <a:hlinkClick r:id="rId3"/>
              </a:rPr>
              <a:t>https://googlechrome.github.io/devtools-samples/network/gs/v1.html</a:t>
            </a:r>
            <a:endParaRPr lang="en-US" dirty="0" smtClean="0"/>
          </a:p>
          <a:p>
            <a:r>
              <a:rPr lang="en-US" dirty="0" smtClean="0"/>
              <a:t>Enable throttling - Large image, delay in js file (based</a:t>
            </a:r>
            <a:r>
              <a:rPr lang="en-US" baseline="0" dirty="0" smtClean="0"/>
              <a:t> on DOM display time)</a:t>
            </a:r>
            <a:endParaRPr lang="en-US" dirty="0" smtClean="0"/>
          </a:p>
          <a:p>
            <a:endParaRPr lang="en-US" dirty="0" smtClean="0"/>
          </a:p>
          <a:p>
            <a:r>
              <a:rPr lang="en-US" dirty="0" smtClean="0"/>
              <a:t>discuss why mixed content is a problem and why it's blocked (look at cookie data when static resources are requested - could be intercepted over http)</a:t>
            </a:r>
          </a:p>
          <a:p>
            <a:endParaRPr lang="en-US" dirty="0" smtClean="0"/>
          </a:p>
          <a:p>
            <a:r>
              <a:rPr lang="en-US" dirty="0" smtClean="0"/>
              <a:t>HTTP/2 demo - </a:t>
            </a:r>
            <a:r>
              <a:rPr lang="en-US" dirty="0" smtClean="0">
                <a:hlinkClick r:id="rId4"/>
              </a:rPr>
              <a:t>https://http2.golang.org/gophertiles</a:t>
            </a:r>
            <a:endParaRPr lang="en-US" dirty="0" smtClean="0"/>
          </a:p>
          <a:p>
            <a:r>
              <a:rPr lang="en-US" dirty="0" smtClean="0"/>
              <a:t>Latency vs. bandwidth</a:t>
            </a:r>
          </a:p>
          <a:p>
            <a:r>
              <a:rPr lang="en-US" dirty="0" smtClean="0"/>
              <a:t>use multiple tabs for 1.1 vs. 2 and show waterfall timeline and how requests are in blocks of 6</a:t>
            </a:r>
          </a:p>
          <a:p>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17</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headers are actually modified in requests</a:t>
            </a:r>
          </a:p>
          <a:p>
            <a:endParaRPr lang="en-US" dirty="0" smtClean="0"/>
          </a:p>
          <a:p>
            <a:r>
              <a:rPr lang="en-US" dirty="0" smtClean="0"/>
              <a:t>dev tools menu (upper right) -&gt; More Tools -&gt; Sensors (for changing geolocation, orientation and such when working with mobile device view)</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18</a:t>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map local site resources to what the browser sees in order to do real-time development (use Chrome as a complete IDE)</a:t>
            </a:r>
          </a:p>
          <a:p>
            <a:endParaRPr lang="en-US" dirty="0" smtClean="0"/>
          </a:p>
          <a:p>
            <a:r>
              <a:rPr lang="en-US" dirty="0" smtClean="0"/>
              <a:t>how to pretty format text when looking at minified sources ({} button)</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19</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Learn </a:t>
            </a:r>
            <a:r>
              <a:rPr lang="en-US" dirty="0" smtClean="0"/>
              <a:t>how stuff works (especially in technology or with a tool used often)</a:t>
            </a:r>
          </a:p>
          <a:p>
            <a:endParaRPr lang="en-US" dirty="0"/>
          </a:p>
          <a:p>
            <a:r>
              <a:rPr lang="en-US" dirty="0" smtClean="0"/>
              <a:t>Don't </a:t>
            </a:r>
            <a:r>
              <a:rPr lang="en-US" dirty="0" smtClean="0"/>
              <a:t>settle for "it's magic“ even though we probably all did it at some point</a:t>
            </a:r>
          </a:p>
          <a:p>
            <a:endParaRPr lang="en-US" dirty="0" smtClean="0"/>
          </a:p>
          <a:p>
            <a:r>
              <a:rPr lang="en-US" dirty="0" smtClean="0"/>
              <a:t>It’s just an easy way out – there is ‘no magic’ … it just means that somebody else spent a lot more time thinking about a problem and how to</a:t>
            </a:r>
            <a:r>
              <a:rPr lang="en-US" baseline="0" dirty="0" smtClean="0"/>
              <a:t> solve it</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20</a:t>
            </a:fld>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21</a:t>
            </a:fld>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shows web performance tips based on well-known best practices</a:t>
            </a:r>
          </a:p>
          <a:p>
            <a:endParaRPr lang="en-US" dirty="0" smtClean="0"/>
          </a:p>
          <a:p>
            <a:r>
              <a:rPr lang="en-US" dirty="0" smtClean="0"/>
              <a:t>as of Chrome version 60 it's using the Lighthouse project (test for Progressive Web Apps, only tests for Nexus 5s with a certain throttling emulation)</a:t>
            </a:r>
          </a:p>
          <a:p>
            <a:endParaRPr lang="en-US" dirty="0" smtClean="0"/>
          </a:p>
          <a:p>
            <a:r>
              <a:rPr lang="en-US" dirty="0" smtClean="0"/>
              <a:t>better than previous versions (more in-depth) but must offer better ways to configure / select the profiles used when testing</a:t>
            </a:r>
          </a:p>
          <a:p>
            <a:endParaRPr lang="en-US" dirty="0" smtClean="0"/>
          </a:p>
          <a:p>
            <a:r>
              <a:rPr lang="en-US" dirty="0" smtClean="0">
                <a:hlinkClick r:id="rId3"/>
              </a:rPr>
              <a:t>https://www.webpagetest.org/</a:t>
            </a:r>
            <a:r>
              <a:rPr lang="en-US" dirty="0" smtClean="0"/>
              <a:t> is probably a much better starting point if you're trying to understand web app performance and best practices</a:t>
            </a:r>
          </a:p>
          <a:p>
            <a:r>
              <a:rPr lang="en-US" dirty="0" smtClean="0"/>
              <a:t>	must have access to site being tested (for public sites)</a:t>
            </a:r>
          </a:p>
          <a:p>
            <a:r>
              <a:rPr lang="en-US" dirty="0" smtClean="0"/>
              <a:t>	also offered as a software package for</a:t>
            </a:r>
            <a:r>
              <a:rPr lang="en-US" baseline="0" dirty="0" smtClean="0"/>
              <a:t> use on private servers (for private sites)</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22</a:t>
            </a:fld>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records detailed data from the client side </a:t>
            </a:r>
            <a:endParaRPr lang="en-US" dirty="0" smtClean="0"/>
          </a:p>
          <a:p>
            <a:endParaRPr lang="en-US" dirty="0" smtClean="0"/>
          </a:p>
          <a:p>
            <a:r>
              <a:rPr lang="en-US" dirty="0" smtClean="0"/>
              <a:t>tracks how interacting with a particular site affects local memory, request timing and so on</a:t>
            </a:r>
          </a:p>
          <a:p>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23</a:t>
            </a:fld>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Ask how many people heard of (or used) the tool</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24</a:t>
            </a:fld>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25</a:t>
            </a:fld>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History – Eric</a:t>
            </a:r>
            <a:r>
              <a:rPr lang="en-US" baseline="0" dirty="0" smtClean="0"/>
              <a:t> Lawrence (author) </a:t>
            </a:r>
            <a:r>
              <a:rPr lang="en-US" dirty="0" smtClean="0"/>
              <a:t>started it as in-house tool at Microsoft around 2002 to help the Microsoft Clipart team</a:t>
            </a:r>
          </a:p>
          <a:p>
            <a:r>
              <a:rPr lang="en-US" dirty="0" smtClean="0"/>
              <a:t>developer moved to Telerik and they own it now</a:t>
            </a:r>
          </a:p>
          <a:p>
            <a:endParaRPr lang="en-US" dirty="0" smtClean="0"/>
          </a:p>
          <a:p>
            <a:r>
              <a:rPr lang="en-US" dirty="0" smtClean="0"/>
              <a:t>it can also generate and modify traffic in addition to observing traffic that passes through</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26</a:t>
            </a:fld>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Explain that Fiddler automatically modifies the overall proxy system values on application start/stop</a:t>
            </a:r>
          </a:p>
          <a:p>
            <a:endParaRPr lang="en-US" dirty="0" smtClean="0"/>
          </a:p>
          <a:p>
            <a:r>
              <a:rPr lang="en-US" dirty="0" smtClean="0"/>
              <a:t>Start the app and show the various areas – capture a session and look at the data present</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27</a:t>
            </a:fld>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It used to be the go-to debugging tool for web traffic analysis but browser developer tools are getting better all the time</a:t>
            </a:r>
          </a:p>
          <a:p>
            <a:r>
              <a:rPr lang="en-US" dirty="0" smtClean="0"/>
              <a:t>Browser dev </a:t>
            </a:r>
            <a:r>
              <a:rPr lang="en-US" dirty="0" smtClean="0"/>
              <a:t>tools</a:t>
            </a:r>
            <a:r>
              <a:rPr lang="en-US" baseline="0" dirty="0" smtClean="0"/>
              <a:t> enough for maybe 80% of the issues – for the remaining 20% use Fiddler for </a:t>
            </a:r>
            <a:r>
              <a:rPr lang="en-US" baseline="0" dirty="0" smtClean="0"/>
              <a:t>additional options &amp; customization  </a:t>
            </a:r>
            <a:endParaRPr lang="en-US" dirty="0" smtClean="0"/>
          </a:p>
          <a:p>
            <a:endParaRPr lang="en-US" dirty="0" smtClean="0"/>
          </a:p>
          <a:p>
            <a:r>
              <a:rPr lang="en-US" dirty="0" smtClean="0"/>
              <a:t>Single tool to intercept and analyze traffic that can be used across multiple browsers and external devices</a:t>
            </a:r>
          </a:p>
          <a:p>
            <a:endParaRPr lang="en-US" dirty="0" smtClean="0"/>
          </a:p>
          <a:p>
            <a:r>
              <a:rPr lang="en-US" dirty="0" smtClean="0"/>
              <a:t>It can modify requests on the fly and reissue captured requests</a:t>
            </a:r>
          </a:p>
          <a:p>
            <a:endParaRPr lang="en-US" dirty="0" smtClean="0"/>
          </a:p>
          <a:p>
            <a:r>
              <a:rPr lang="en-US" dirty="0" smtClean="0"/>
              <a:t>With FiddlerCap it offers the ability to easily share web sessions with customers</a:t>
            </a:r>
          </a:p>
          <a:p>
            <a:r>
              <a:rPr lang="en-US" dirty="0" smtClean="0"/>
              <a:t>demo FiddlerCap</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28</a:t>
            </a:fld>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Demo - intercept traffic from my phone (must be on same wireless network</a:t>
            </a:r>
            <a:r>
              <a:rPr lang="en-US" baseline="0" dirty="0" smtClean="0"/>
              <a:t> – IP address and port 8888)</a:t>
            </a:r>
            <a:endParaRPr lang="en-US" dirty="0" smtClean="0"/>
          </a:p>
          <a:p>
            <a:r>
              <a:rPr lang="en-US" dirty="0" smtClean="0"/>
              <a:t>	open the CNET news app or USA Today (look at json return data with news articles)</a:t>
            </a:r>
          </a:p>
          <a:p>
            <a:endParaRPr lang="en-US" dirty="0" smtClean="0"/>
          </a:p>
          <a:p>
            <a:r>
              <a:rPr lang="en-US" dirty="0" smtClean="0"/>
              <a:t>Demo - resend a request with composer</a:t>
            </a:r>
          </a:p>
          <a:p>
            <a:r>
              <a:rPr lang="en-US" dirty="0" smtClean="0"/>
              <a:t>	https://mdn.github.io/learning-area/html/forms/sending-form-data/post-method.html</a:t>
            </a:r>
          </a:p>
          <a:p>
            <a:endParaRPr lang="en-US" dirty="0" smtClean="0"/>
          </a:p>
          <a:p>
            <a:r>
              <a:rPr lang="en-US" dirty="0" smtClean="0"/>
              <a:t>Demo - use auto responder to create a rule that does something when a particular request is made (return 404 status code for example)</a:t>
            </a:r>
          </a:p>
          <a:p>
            <a:endParaRPr lang="en-US" dirty="0" smtClean="0"/>
          </a:p>
          <a:p>
            <a:r>
              <a:rPr lang="en-US" dirty="0" smtClean="0"/>
              <a:t>Demo - image bloat rule to see how much metadata exists in images</a:t>
            </a:r>
          </a:p>
          <a:p>
            <a:endParaRPr lang="en-US" baseline="0" dirty="0" smtClean="0"/>
          </a:p>
          <a:p>
            <a:r>
              <a:rPr lang="en-US" baseline="0" dirty="0" smtClean="0"/>
              <a:t>Demo - explore image quality optimization</a:t>
            </a:r>
          </a:p>
          <a:p>
            <a:r>
              <a:rPr lang="en-US" baseline="0" dirty="0" smtClean="0"/>
              <a:t>	sort responses by size, look at ImageView Inspector, right-click on image Tools -&gt; Explore Quality</a:t>
            </a:r>
          </a:p>
          <a:p>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29</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Guessing </a:t>
            </a:r>
            <a:r>
              <a:rPr lang="en-US" dirty="0" smtClean="0"/>
              <a:t>game – what is</a:t>
            </a:r>
            <a:r>
              <a:rPr lang="en-US" baseline="0" dirty="0" smtClean="0"/>
              <a:t> this?</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3</a:t>
            </a:fld>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show how a site's certificate differs when traffic goes through Fiddler</a:t>
            </a:r>
          </a:p>
          <a:p>
            <a:endParaRPr lang="en-US" dirty="0" smtClean="0"/>
          </a:p>
        </p:txBody>
      </p:sp>
      <p:sp>
        <p:nvSpPr>
          <p:cNvPr id="4" name="Slide Number Placeholder 3"/>
          <p:cNvSpPr>
            <a:spLocks noGrp="1"/>
          </p:cNvSpPr>
          <p:nvPr>
            <p:ph type="sldNum" sz="quarter" idx="10"/>
          </p:nvPr>
        </p:nvSpPr>
        <p:spPr/>
        <p:txBody>
          <a:bodyPr/>
          <a:lstStyle/>
          <a:p>
            <a:fld id="{39614040-E602-42BF-BDB6-71E62E713202}" type="slidenum">
              <a:rPr lang="en-US" smtClean="0"/>
              <a:pPr/>
              <a:t>30</a:t>
            </a:fld>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31</a:t>
            </a:fld>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Stay curious and explore</a:t>
            </a:r>
          </a:p>
          <a:p>
            <a:endParaRPr lang="en-US" dirty="0" smtClean="0"/>
          </a:p>
          <a:p>
            <a:r>
              <a:rPr lang="en-US" dirty="0" smtClean="0"/>
              <a:t>Learn the tools you work with often so you can be more efficient</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32</a:t>
            </a:fld>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mtClean="0"/>
              <a:t>Any questions?</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33</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Yahoo 1997 – top of the line in web design at that time (Google wasn’t even around)</a:t>
            </a:r>
          </a:p>
          <a:p>
            <a:endParaRPr lang="en-US" dirty="0"/>
          </a:p>
          <a:p>
            <a:r>
              <a:rPr lang="en-US" dirty="0" smtClean="0"/>
              <a:t>Good old days when web requests were simple html pages</a:t>
            </a:r>
            <a:r>
              <a:rPr lang="en-US" baseline="0" dirty="0" smtClean="0"/>
              <a:t> with a few</a:t>
            </a:r>
            <a:r>
              <a:rPr lang="en-US" dirty="0" smtClean="0"/>
              <a:t> images and other static resources</a:t>
            </a:r>
          </a:p>
          <a:p>
            <a:endParaRPr lang="en-US" dirty="0"/>
          </a:p>
          <a:p>
            <a:r>
              <a:rPr lang="en-US" dirty="0" smtClean="0"/>
              <a:t>Now most traffic is probably JavaScript calls, AJAX (or XHR - XMLHttpRequest), JSON, async and so on</a:t>
            </a:r>
          </a:p>
          <a:p>
            <a:endParaRPr lang="en-US" dirty="0"/>
          </a:p>
          <a:p>
            <a:r>
              <a:rPr lang="en-US" dirty="0" smtClean="0"/>
              <a:t>Pages with tens/hundreds of external resources and multi-megabyte sizes are not at</a:t>
            </a:r>
            <a:r>
              <a:rPr lang="en-US" baseline="0" dirty="0" smtClean="0"/>
              <a:t> all uncommon today</a:t>
            </a:r>
            <a:endParaRPr lang="en-US" dirty="0" smtClean="0"/>
          </a:p>
          <a:p>
            <a:endParaRPr lang="en-US" dirty="0" smtClean="0"/>
          </a:p>
          <a:p>
            <a:r>
              <a:rPr lang="en-US" dirty="0" smtClean="0"/>
              <a:t>Much of the content that's transferred today is ad related</a:t>
            </a:r>
          </a:p>
          <a:p>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4</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added many layers of abstraction, UI frameworks but in the end the HTTP protocol at the basis of the WWW is architecturally still the same as it was 20 or so years ago when the web was born</a:t>
            </a:r>
          </a:p>
          <a:p>
            <a:endParaRPr lang="en-US" dirty="0"/>
          </a:p>
          <a:p>
            <a:r>
              <a:rPr lang="en-US" dirty="0" smtClean="0"/>
              <a:t>HTTP/2 - close to 20% of the top 10 million Alexa sites are now using HTTP/2 (most major players do - Google, Facebook, Twitter and so on)</a:t>
            </a:r>
          </a:p>
          <a:p>
            <a:endParaRPr lang="en-US" dirty="0"/>
          </a:p>
          <a:p>
            <a:r>
              <a:rPr lang="en-US" dirty="0" smtClean="0"/>
              <a:t>HTTP/2 demo in a later slide</a:t>
            </a:r>
          </a:p>
          <a:p>
            <a:endParaRPr lang="en-US" dirty="0" smtClean="0"/>
          </a:p>
        </p:txBody>
      </p:sp>
      <p:sp>
        <p:nvSpPr>
          <p:cNvPr id="4" name="Slide Number Placeholder 3"/>
          <p:cNvSpPr>
            <a:spLocks noGrp="1"/>
          </p:cNvSpPr>
          <p:nvPr>
            <p:ph type="sldNum" sz="quarter" idx="10"/>
          </p:nvPr>
        </p:nvSpPr>
        <p:spPr/>
        <p:txBody>
          <a:bodyPr/>
          <a:lstStyle/>
          <a:p>
            <a:fld id="{39614040-E602-42BF-BDB6-71E62E713202}" type="slidenum">
              <a:rPr lang="en-US" smtClean="0"/>
              <a:pPr/>
              <a:t>5</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Understand </a:t>
            </a:r>
            <a:r>
              <a:rPr lang="en-US" dirty="0" smtClean="0"/>
              <a:t>that typically displaying a 'page' in the browser requires many small &amp; separate requests/responses</a:t>
            </a:r>
          </a:p>
          <a:p>
            <a:endParaRPr lang="en-US" dirty="0" smtClean="0"/>
          </a:p>
          <a:p>
            <a:r>
              <a:rPr lang="en-US" dirty="0" smtClean="0"/>
              <a:t>Latency </a:t>
            </a:r>
            <a:r>
              <a:rPr lang="en-US" dirty="0" smtClean="0"/>
              <a:t>and not bandwidth is the problem today (most HTTP traffic is in "short bursts") </a:t>
            </a:r>
            <a:endParaRPr lang="en-US" dirty="0" smtClean="0"/>
          </a:p>
          <a:p>
            <a:r>
              <a:rPr lang="en-US" dirty="0" smtClean="0"/>
              <a:t>Speed of light limitation – how fast</a:t>
            </a:r>
            <a:r>
              <a:rPr lang="en-US" baseline="0" dirty="0" smtClean="0"/>
              <a:t> can a server respond</a:t>
            </a:r>
            <a:endParaRPr lang="en-US" dirty="0" smtClean="0"/>
          </a:p>
          <a:p>
            <a:endParaRPr lang="en-US" dirty="0" smtClean="0"/>
          </a:p>
          <a:p>
            <a:r>
              <a:rPr lang="en-US" dirty="0" smtClean="0"/>
              <a:t>Comparison </a:t>
            </a:r>
            <a:r>
              <a:rPr lang="en-US" dirty="0" smtClean="0"/>
              <a:t>to highway - number of lanes is bandwidth, speed limit is latency ... how to increase the number of cars that go through</a:t>
            </a:r>
          </a:p>
          <a:p>
            <a:endParaRPr lang="en-US" dirty="0" smtClean="0"/>
          </a:p>
          <a:p>
            <a:r>
              <a:rPr lang="en-US" dirty="0" smtClean="0"/>
              <a:t>Most </a:t>
            </a:r>
            <a:r>
              <a:rPr lang="en-US" dirty="0" smtClean="0"/>
              <a:t>browsers limit number of parallel connections per domain under http 1.1 (Chrome has a limit of 6)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6</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GET / POST most popular</a:t>
            </a:r>
            <a:r>
              <a:rPr lang="en-US" baseline="0" dirty="0" smtClean="0"/>
              <a:t> for a long time</a:t>
            </a:r>
          </a:p>
          <a:p>
            <a:endParaRPr lang="en-US" baseline="0" dirty="0" smtClean="0"/>
          </a:p>
          <a:p>
            <a:r>
              <a:rPr lang="en-US" baseline="0" dirty="0" smtClean="0"/>
              <a:t>The other HTTP methods started gaining traction with the rise of RESTful Web APIs</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7</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Talk about some sample codes</a:t>
            </a:r>
          </a:p>
          <a:p>
            <a:endParaRPr lang="en-US" dirty="0"/>
          </a:p>
          <a:p>
            <a:r>
              <a:rPr lang="en-US" dirty="0" smtClean="0"/>
              <a:t>200 – OK</a:t>
            </a:r>
          </a:p>
          <a:p>
            <a:r>
              <a:rPr lang="en-US" dirty="0" smtClean="0"/>
              <a:t>301, 302 for redirect</a:t>
            </a:r>
          </a:p>
          <a:p>
            <a:r>
              <a:rPr lang="en-US" dirty="0" smtClean="0"/>
              <a:t>404 – not found</a:t>
            </a:r>
          </a:p>
          <a:p>
            <a:r>
              <a:rPr lang="en-US" dirty="0" smtClean="0"/>
              <a:t>500 – server error (much pain)</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8</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39614040-E602-42BF-BDB6-71E62E713202}" type="slidenum">
              <a:rPr lang="en-US" smtClean="0"/>
              <a:pPr/>
              <a:t>9</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57350" y="4464028"/>
            <a:ext cx="6858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1657349" y="3694376"/>
            <a:ext cx="6858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367161"/>
            <a:ext cx="7886700" cy="819355"/>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29841" y="987426"/>
            <a:ext cx="78867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629841" y="5186516"/>
            <a:ext cx="7885509"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29841" y="4489399"/>
            <a:ext cx="7885509"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365125"/>
            <a:ext cx="6977064" cy="2992904"/>
          </a:xfrm>
        </p:spPr>
        <p:txBody>
          <a:bodyPr anchor="ctr"/>
          <a:lstStyle>
            <a:lvl1pPr>
              <a:defRPr sz="44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290484" y="3365557"/>
            <a:ext cx="6564224"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28650" y="4501729"/>
            <a:ext cx="7884318"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
        <p:nvSpPr>
          <p:cNvPr id="9" name="TextBox 8"/>
          <p:cNvSpPr txBox="1"/>
          <p:nvPr/>
        </p:nvSpPr>
        <p:spPr>
          <a:xfrm>
            <a:off x="833283" y="786824"/>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7828359" y="274320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29841" y="2326968"/>
            <a:ext cx="7886700" cy="2511835"/>
          </a:xfrm>
        </p:spPr>
        <p:txBody>
          <a:bodyPr anchor="b">
            <a:normAutofit/>
          </a:bodyPr>
          <a:lstStyle>
            <a:lvl1pPr>
              <a:defRPr sz="5400"/>
            </a:lvl1pPr>
          </a:lstStyle>
          <a:p>
            <a:r>
              <a:rPr lang="en-US" smtClean="0"/>
              <a:t>Click to edit Master title style</a:t>
            </a:r>
            <a:endParaRPr lang="en-US" dirty="0"/>
          </a:p>
        </p:txBody>
      </p:sp>
      <p:sp>
        <p:nvSpPr>
          <p:cNvPr id="4" name="Text Placeholder 3"/>
          <p:cNvSpPr>
            <a:spLocks noGrp="1"/>
          </p:cNvSpPr>
          <p:nvPr>
            <p:ph type="body" sz="half" idx="2"/>
          </p:nvPr>
        </p:nvSpPr>
        <p:spPr>
          <a:xfrm>
            <a:off x="629841" y="4850581"/>
            <a:ext cx="7885509"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28650" y="365126"/>
            <a:ext cx="7886700"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002961" y="1885950"/>
            <a:ext cx="2210150"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017598" y="2571750"/>
            <a:ext cx="21955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3440996" y="1885950"/>
            <a:ext cx="220218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0" name="Text Placeholder 3"/>
          <p:cNvSpPr>
            <a:spLocks noGrp="1"/>
          </p:cNvSpPr>
          <p:nvPr>
            <p:ph type="body" sz="half" idx="16"/>
          </p:nvPr>
        </p:nvSpPr>
        <p:spPr>
          <a:xfrm>
            <a:off x="3433081" y="2571750"/>
            <a:ext cx="2210096"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5871777" y="1885950"/>
            <a:ext cx="2199085"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2" name="Text Placeholder 3"/>
          <p:cNvSpPr>
            <a:spLocks noGrp="1"/>
          </p:cNvSpPr>
          <p:nvPr>
            <p:ph type="body" sz="half" idx="17"/>
          </p:nvPr>
        </p:nvSpPr>
        <p:spPr>
          <a:xfrm>
            <a:off x="5871777" y="2571750"/>
            <a:ext cx="2199085"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28650" y="365126"/>
            <a:ext cx="7886700"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99064" y="4297503"/>
            <a:ext cx="2205038"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999064" y="2256354"/>
            <a:ext cx="220503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1" name="Text Placeholder 3"/>
          <p:cNvSpPr>
            <a:spLocks noGrp="1"/>
          </p:cNvSpPr>
          <p:nvPr>
            <p:ph type="body" sz="half" idx="18"/>
          </p:nvPr>
        </p:nvSpPr>
        <p:spPr>
          <a:xfrm>
            <a:off x="999064" y="4873766"/>
            <a:ext cx="220503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3426748" y="4297503"/>
            <a:ext cx="2197894"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3426747" y="2256354"/>
            <a:ext cx="2197894"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4" name="Text Placeholder 3"/>
          <p:cNvSpPr>
            <a:spLocks noGrp="1"/>
          </p:cNvSpPr>
          <p:nvPr>
            <p:ph type="body" sz="half" idx="19"/>
          </p:nvPr>
        </p:nvSpPr>
        <p:spPr>
          <a:xfrm>
            <a:off x="3425733" y="4873765"/>
            <a:ext cx="2200805"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5853242" y="4297503"/>
            <a:ext cx="219908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5853241" y="2256354"/>
            <a:ext cx="219908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7" name="Text Placeholder 3"/>
          <p:cNvSpPr>
            <a:spLocks noGrp="1"/>
          </p:cNvSpPr>
          <p:nvPr>
            <p:ph type="body" sz="half" idx="20"/>
          </p:nvPr>
        </p:nvSpPr>
        <p:spPr>
          <a:xfrm>
            <a:off x="5853148" y="4873763"/>
            <a:ext cx="220199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640899" y="4464028"/>
            <a:ext cx="6858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640899" y="3693675"/>
            <a:ext cx="6858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40000" y="1825625"/>
            <a:ext cx="3768912"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39880" y="1825625"/>
            <a:ext cx="377547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40000" y="1681163"/>
            <a:ext cx="3768912"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40000" y="2505075"/>
            <a:ext cx="3768912"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39880" y="1681163"/>
            <a:ext cx="3776661"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6" name="Content Placeholder 5"/>
          <p:cNvSpPr>
            <a:spLocks noGrp="1"/>
          </p:cNvSpPr>
          <p:nvPr>
            <p:ph sz="quarter" idx="4"/>
          </p:nvPr>
        </p:nvSpPr>
        <p:spPr>
          <a:xfrm>
            <a:off x="4739880" y="2505075"/>
            <a:ext cx="377666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0000" y="2057400"/>
            <a:ext cx="2739019"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840000" y="2057400"/>
            <a:ext cx="2739019"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40000" y="1825625"/>
            <a:ext cx="767535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1D8BD707-D9CF-40AE-B4C6-C98DA3205C09}" type="datetimeFigureOut">
              <a:rPr lang="en-US" smtClean="0"/>
              <a:pPr/>
              <a:t>8/18/2017</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B6F15528-21DE-4FAA-801E-634DDDAF4B2B}" type="slidenum">
              <a:rPr lang="en-US" smtClean="0"/>
              <a:pPr/>
              <a:t>‹#›</a:t>
            </a:fld>
            <a:endParaRPr lang="en-US" dirty="0"/>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webpagetest.org/"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www.telerik.com/fiddler"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oleObject" Target="../embeddings/oleObject1.bin"/></Relationships>
</file>

<file path=ppt/slides/_rels/slide28.xml.rels><?xml version="1.0" encoding="UTF-8" standalone="yes"?>
<Relationships xmlns="http://schemas.openxmlformats.org/package/2006/relationships"><Relationship Id="rId3" Type="http://schemas.openxmlformats.org/officeDocument/2006/relationships/hyperlink" Target="http://www.telerik.com/fiddler/fiddlercap"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s://caniuse.com/" TargetMode="External"/><Relationship Id="rId3" Type="http://schemas.openxmlformats.org/officeDocument/2006/relationships/hyperlink" Target="https://fiddlerbook.com/book/" TargetMode="External"/><Relationship Id="rId7" Type="http://schemas.openxmlformats.org/officeDocument/2006/relationships/hyperlink" Target="https://www.youtube.com/watch?v=KykP5Z5E4kA"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hyperlink" Target="https://developers.google.com/web/tools/chrome-devtools/" TargetMode="External"/><Relationship Id="rId5" Type="http://schemas.openxmlformats.org/officeDocument/2006/relationships/hyperlink" Target="https://www.webpagetest.org/" TargetMode="External"/><Relationship Id="rId4" Type="http://schemas.openxmlformats.org/officeDocument/2006/relationships/hyperlink" Target="http://www.telerik.com/fiddler/fiddlercap"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l="-10000" r="-10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4038600"/>
            <a:ext cx="6858000" cy="3743318"/>
          </a:xfrm>
        </p:spPr>
        <p:txBody>
          <a:bodyPr>
            <a:normAutofit/>
          </a:bodyPr>
          <a:lstStyle/>
          <a:p>
            <a:r>
              <a:rPr lang="en-US" sz="5400" dirty="0" smtClean="0"/>
              <a:t>Exploring web apps </a:t>
            </a:r>
            <a:br>
              <a:rPr lang="en-US" sz="5400" dirty="0" smtClean="0"/>
            </a:br>
            <a:r>
              <a:rPr lang="en-US" sz="5400" dirty="0" smtClean="0"/>
              <a:t>with Fiddler and </a:t>
            </a:r>
            <a:br>
              <a:rPr lang="en-US" sz="5400" dirty="0" smtClean="0"/>
            </a:br>
            <a:r>
              <a:rPr lang="en-US" sz="5400" dirty="0" smtClean="0"/>
              <a:t>Chrome Dev Tools</a:t>
            </a:r>
            <a:endParaRPr lang="en-US" sz="5400" dirty="0"/>
          </a:p>
        </p:txBody>
      </p:sp>
      <p:sp>
        <p:nvSpPr>
          <p:cNvPr id="3" name="TextBox 2"/>
          <p:cNvSpPr txBox="1"/>
          <p:nvPr/>
        </p:nvSpPr>
        <p:spPr>
          <a:xfrm>
            <a:off x="228600" y="5562600"/>
            <a:ext cx="3657600" cy="923330"/>
          </a:xfrm>
          <a:prstGeom prst="rect">
            <a:avLst/>
          </a:prstGeom>
          <a:noFill/>
        </p:spPr>
        <p:txBody>
          <a:bodyPr wrap="square" rtlCol="0">
            <a:spAutoFit/>
          </a:bodyPr>
          <a:lstStyle/>
          <a:p>
            <a:r>
              <a:rPr lang="en-US" dirty="0" smtClean="0"/>
              <a:t>Cristian Satnic</a:t>
            </a:r>
          </a:p>
          <a:p>
            <a:r>
              <a:rPr lang="en-US" dirty="0" smtClean="0"/>
              <a:t>@csatnic</a:t>
            </a:r>
          </a:p>
          <a:p>
            <a:r>
              <a:rPr lang="en-US" dirty="0" smtClean="0"/>
              <a:t>Avantia, Inc.</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HTTP Response</a:t>
            </a:r>
            <a:endParaRPr lang="en-US" dirty="0"/>
          </a:p>
        </p:txBody>
      </p:sp>
      <p:pic>
        <p:nvPicPr>
          <p:cNvPr id="2050" name="Picture 2"/>
          <p:cNvPicPr>
            <a:picLocks noGrp="1" noChangeAspect="1" noChangeArrowheads="1"/>
          </p:cNvPicPr>
          <p:nvPr>
            <p:ph idx="1"/>
          </p:nvPr>
        </p:nvPicPr>
        <p:blipFill>
          <a:blip r:embed="rId3" cstate="print"/>
          <a:srcRect/>
          <a:stretch>
            <a:fillRect/>
          </a:stretch>
        </p:blipFill>
        <p:spPr bwMode="auto">
          <a:xfrm>
            <a:off x="762000" y="1600200"/>
            <a:ext cx="4419600" cy="255679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Scenarios</a:t>
            </a:r>
            <a:endParaRPr lang="en-US" dirty="0"/>
          </a:p>
        </p:txBody>
      </p:sp>
      <p:graphicFrame>
        <p:nvGraphicFramePr>
          <p:cNvPr id="4" name="Content Placeholder 3"/>
          <p:cNvGraphicFramePr>
            <a:graphicFrameLocks noGrp="1"/>
          </p:cNvGraphicFramePr>
          <p:nvPr>
            <p:ph idx="1"/>
          </p:nvPr>
        </p:nvGraphicFramePr>
        <p:xfrm>
          <a:off x="840000" y="1825625"/>
          <a:ext cx="767535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Chrome Developer </a:t>
            </a:r>
            <a:br>
              <a:rPr lang="en-US" dirty="0" smtClean="0"/>
            </a:br>
            <a:r>
              <a:rPr lang="en-US" dirty="0" smtClean="0"/>
              <a:t>Tools</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Main UI</a:t>
            </a:r>
            <a:endParaRPr lang="en-US" dirty="0"/>
          </a:p>
        </p:txBody>
      </p:sp>
      <p:pic>
        <p:nvPicPr>
          <p:cNvPr id="70658" name="Picture 2"/>
          <p:cNvPicPr>
            <a:picLocks noGrp="1" noChangeAspect="1" noChangeArrowheads="1"/>
          </p:cNvPicPr>
          <p:nvPr>
            <p:ph idx="1"/>
          </p:nvPr>
        </p:nvPicPr>
        <p:blipFill>
          <a:blip r:embed="rId3" cstate="print"/>
          <a:srcRect/>
          <a:stretch>
            <a:fillRect/>
          </a:stretch>
        </p:blipFill>
        <p:spPr bwMode="auto">
          <a:xfrm>
            <a:off x="457200" y="1905000"/>
            <a:ext cx="8314757" cy="276112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General Info</a:t>
            </a:r>
            <a:endParaRPr lang="en-US" dirty="0"/>
          </a:p>
        </p:txBody>
      </p:sp>
      <p:sp>
        <p:nvSpPr>
          <p:cNvPr id="5" name="Content Placeholder 4"/>
          <p:cNvSpPr>
            <a:spLocks noGrp="1"/>
          </p:cNvSpPr>
          <p:nvPr>
            <p:ph idx="1"/>
          </p:nvPr>
        </p:nvSpPr>
        <p:spPr/>
        <p:txBody>
          <a:bodyPr/>
          <a:lstStyle/>
          <a:p>
            <a:pPr>
              <a:buNone/>
            </a:pPr>
            <a:r>
              <a:rPr lang="en-US" dirty="0" smtClean="0"/>
              <a:t>How to open</a:t>
            </a:r>
          </a:p>
          <a:p>
            <a:pPr>
              <a:buNone/>
            </a:pPr>
            <a:endParaRPr lang="en-US" dirty="0" smtClean="0"/>
          </a:p>
          <a:p>
            <a:pPr lvl="1">
              <a:buNone/>
            </a:pPr>
            <a:r>
              <a:rPr lang="en-US" dirty="0" smtClean="0"/>
              <a:t>Right-click -&gt; Inspect</a:t>
            </a:r>
          </a:p>
          <a:p>
            <a:pPr lvl="1">
              <a:buNone/>
            </a:pPr>
            <a:r>
              <a:rPr lang="en-US" dirty="0" smtClean="0"/>
              <a:t>Windows: Ctrl + Shift + I or F12</a:t>
            </a:r>
          </a:p>
          <a:p>
            <a:pPr lvl="1">
              <a:buNone/>
            </a:pPr>
            <a:r>
              <a:rPr lang="en-US" dirty="0" smtClean="0"/>
              <a:t>Mac: Command + Option + I</a:t>
            </a:r>
          </a:p>
          <a:p>
            <a:pPr lvl="1"/>
            <a:endParaRPr lang="en-US" dirty="0" smtClean="0"/>
          </a:p>
          <a:p>
            <a:endParaRPr lang="en-US" dirty="0" smtClean="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Customization</a:t>
            </a:r>
            <a:endParaRPr lang="en-US" dirty="0"/>
          </a:p>
        </p:txBody>
      </p:sp>
      <p:sp>
        <p:nvSpPr>
          <p:cNvPr id="3" name="Content Placeholder 2"/>
          <p:cNvSpPr>
            <a:spLocks noGrp="1"/>
          </p:cNvSpPr>
          <p:nvPr>
            <p:ph idx="1"/>
          </p:nvPr>
        </p:nvSpPr>
        <p:spPr/>
        <p:txBody>
          <a:bodyPr/>
          <a:lstStyle/>
          <a:p>
            <a:pPr marL="514350" indent="-514350">
              <a:buNone/>
            </a:pPr>
            <a:r>
              <a:rPr lang="en-US" dirty="0" smtClean="0"/>
              <a:t>Docking options</a:t>
            </a:r>
          </a:p>
          <a:p>
            <a:pPr marL="514350" indent="-514350">
              <a:buNone/>
            </a:pPr>
            <a:endParaRPr lang="en-US" dirty="0" smtClean="0"/>
          </a:p>
          <a:p>
            <a:pPr marL="514350" indent="-514350">
              <a:buNone/>
            </a:pPr>
            <a:r>
              <a:rPr lang="en-US" dirty="0" smtClean="0"/>
              <a:t>Shortcuts</a:t>
            </a:r>
          </a:p>
          <a:p>
            <a:pPr marL="514350" indent="-514350">
              <a:buNone/>
            </a:pPr>
            <a:endParaRPr lang="en-US" dirty="0" smtClean="0"/>
          </a:p>
          <a:p>
            <a:pPr marL="514350" indent="-514350">
              <a:buNone/>
            </a:pPr>
            <a:r>
              <a:rPr lang="en-US" dirty="0" smtClean="0"/>
              <a:t>Settings</a:t>
            </a:r>
          </a:p>
          <a:p>
            <a:pPr marL="514350" indent="-514350">
              <a:buNone/>
            </a:pPr>
            <a:endParaRPr lang="en-US" dirty="0" smtClean="0"/>
          </a:p>
          <a:p>
            <a:pPr marL="514350" indent="-514350">
              <a:buNone/>
            </a:pPr>
            <a:r>
              <a:rPr lang="en-US" dirty="0" smtClean="0"/>
              <a:t>Command Menu</a:t>
            </a:r>
          </a:p>
          <a:p>
            <a:pPr marL="914400" lvl="1" indent="-457200">
              <a:buNone/>
            </a:pPr>
            <a:r>
              <a:rPr lang="en-US" dirty="0" smtClean="0"/>
              <a:t>Windows: Ctrl + Shift + P</a:t>
            </a:r>
          </a:p>
          <a:p>
            <a:pPr marL="914400" lvl="1" indent="-457200">
              <a:buNone/>
            </a:pPr>
            <a:r>
              <a:rPr lang="en-US" dirty="0" smtClean="0"/>
              <a:t>Mac: Command + Shift + P</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 Elements</a:t>
            </a:r>
            <a:endParaRPr lang="en-US" dirty="0"/>
          </a:p>
        </p:txBody>
      </p:sp>
      <p:sp>
        <p:nvSpPr>
          <p:cNvPr id="3" name="Content Placeholder 2"/>
          <p:cNvSpPr>
            <a:spLocks noGrp="1"/>
          </p:cNvSpPr>
          <p:nvPr>
            <p:ph idx="1"/>
          </p:nvPr>
        </p:nvSpPr>
        <p:spPr/>
        <p:txBody>
          <a:bodyPr/>
          <a:lstStyle/>
          <a:p>
            <a:pPr>
              <a:buNone/>
            </a:pPr>
            <a:r>
              <a:rPr lang="en-US" dirty="0" smtClean="0"/>
              <a:t>Real-time page editing – HTML &amp; CSS</a:t>
            </a:r>
          </a:p>
          <a:p>
            <a:pPr>
              <a:buNone/>
            </a:pPr>
            <a:endParaRPr lang="en-US" dirty="0" smtClean="0"/>
          </a:p>
          <a:p>
            <a:pPr>
              <a:buNone/>
            </a:pPr>
            <a:r>
              <a:rPr lang="en-US" dirty="0" smtClean="0"/>
              <a:t>JavaScript debugging</a:t>
            </a:r>
          </a:p>
          <a:p>
            <a:pPr>
              <a:buNone/>
            </a:pPr>
            <a:endParaRPr lang="en-US" dirty="0" smtClean="0"/>
          </a:p>
          <a:p>
            <a:pPr>
              <a:buNone/>
            </a:pPr>
            <a:endParaRPr lang="en-US" dirty="0" smtClean="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 Network</a:t>
            </a:r>
            <a:endParaRPr lang="en-US" dirty="0"/>
          </a:p>
        </p:txBody>
      </p:sp>
      <p:sp>
        <p:nvSpPr>
          <p:cNvPr id="3" name="Content Placeholder 2"/>
          <p:cNvSpPr>
            <a:spLocks noGrp="1"/>
          </p:cNvSpPr>
          <p:nvPr>
            <p:ph idx="1"/>
          </p:nvPr>
        </p:nvSpPr>
        <p:spPr/>
        <p:txBody>
          <a:bodyPr/>
          <a:lstStyle/>
          <a:p>
            <a:pPr>
              <a:buNone/>
            </a:pPr>
            <a:r>
              <a:rPr lang="en-US" dirty="0" smtClean="0"/>
              <a:t>Disable cache</a:t>
            </a:r>
          </a:p>
          <a:p>
            <a:pPr>
              <a:buNone/>
            </a:pPr>
            <a:r>
              <a:rPr lang="en-US" dirty="0" smtClean="0"/>
              <a:t>Network throttling</a:t>
            </a:r>
          </a:p>
          <a:p>
            <a:pPr>
              <a:buNone/>
            </a:pPr>
            <a:r>
              <a:rPr lang="en-US" dirty="0" smtClean="0"/>
              <a:t>Preserve log</a:t>
            </a:r>
          </a:p>
          <a:p>
            <a:pPr>
              <a:buNone/>
            </a:pPr>
            <a:r>
              <a:rPr lang="en-US" dirty="0" smtClean="0"/>
              <a:t>Request filtering</a:t>
            </a:r>
          </a:p>
          <a:p>
            <a:pPr>
              <a:buNone/>
            </a:pPr>
            <a:r>
              <a:rPr lang="en-US" dirty="0" smtClean="0"/>
              <a:t>Screenshots</a:t>
            </a:r>
          </a:p>
          <a:p>
            <a:pPr>
              <a:buNone/>
            </a:pPr>
            <a:r>
              <a:rPr lang="en-US" dirty="0" smtClean="0"/>
              <a:t>Additional columns</a:t>
            </a:r>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Device emulation (mobile)</a:t>
            </a:r>
            <a:endParaRPr lang="en-US" dirty="0"/>
          </a:p>
        </p:txBody>
      </p:sp>
      <p:sp>
        <p:nvSpPr>
          <p:cNvPr id="3" name="Content Placeholder 2"/>
          <p:cNvSpPr>
            <a:spLocks noGrp="1"/>
          </p:cNvSpPr>
          <p:nvPr>
            <p:ph idx="1"/>
          </p:nvPr>
        </p:nvSpPr>
        <p:spPr/>
        <p:txBody>
          <a:bodyPr/>
          <a:lstStyle/>
          <a:p>
            <a:pPr>
              <a:buNone/>
            </a:pPr>
            <a:r>
              <a:rPr lang="en-US" dirty="0" smtClean="0"/>
              <a:t>Screen size – not CPU or memory</a:t>
            </a:r>
          </a:p>
          <a:p>
            <a:pPr>
              <a:buNone/>
            </a:pPr>
            <a:endParaRPr lang="en-US" dirty="0" smtClean="0"/>
          </a:p>
          <a:p>
            <a:pPr>
              <a:buNone/>
            </a:pPr>
            <a:r>
              <a:rPr lang="en-US" dirty="0" smtClean="0"/>
              <a:t>Modifies request headers</a:t>
            </a:r>
          </a:p>
          <a:p>
            <a:pPr>
              <a:buNone/>
            </a:pPr>
            <a:endParaRPr lang="en-US" dirty="0" smtClean="0"/>
          </a:p>
          <a:p>
            <a:pPr>
              <a:buNone/>
            </a:pPr>
            <a:r>
              <a:rPr lang="en-US" dirty="0" smtClean="0"/>
              <a:t>Screen orientation</a:t>
            </a:r>
          </a:p>
          <a:p>
            <a:pPr>
              <a:buNone/>
            </a:pPr>
            <a:endParaRPr lang="en-US" dirty="0" smtClean="0"/>
          </a:p>
          <a:p>
            <a:pPr>
              <a:buNone/>
            </a:pPr>
            <a:r>
              <a:rPr lang="en-US" dirty="0" smtClean="0"/>
              <a:t>Sensors</a:t>
            </a:r>
          </a:p>
          <a:p>
            <a:endParaRPr lang="en-US" dirty="0" smtClean="0"/>
          </a:p>
          <a:p>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 Sources</a:t>
            </a:r>
            <a:endParaRPr lang="en-US" dirty="0"/>
          </a:p>
        </p:txBody>
      </p:sp>
      <p:sp>
        <p:nvSpPr>
          <p:cNvPr id="3" name="Content Placeholder 2"/>
          <p:cNvSpPr>
            <a:spLocks noGrp="1"/>
          </p:cNvSpPr>
          <p:nvPr>
            <p:ph idx="1"/>
          </p:nvPr>
        </p:nvSpPr>
        <p:spPr/>
        <p:txBody>
          <a:bodyPr/>
          <a:lstStyle/>
          <a:p>
            <a:pPr>
              <a:buNone/>
            </a:pPr>
            <a:r>
              <a:rPr lang="en-US" dirty="0" smtClean="0"/>
              <a:t>Resources grouped by domain origin</a:t>
            </a:r>
          </a:p>
          <a:p>
            <a:pPr>
              <a:buNone/>
            </a:pPr>
            <a:endParaRPr lang="en-US" dirty="0" smtClean="0"/>
          </a:p>
          <a:p>
            <a:pPr>
              <a:buNone/>
            </a:pPr>
            <a:r>
              <a:rPr lang="en-US" dirty="0" smtClean="0"/>
              <a:t>Can map to local folder for development</a:t>
            </a:r>
          </a:p>
          <a:p>
            <a:pPr lvl="1">
              <a:buNone/>
            </a:pPr>
            <a:r>
              <a:rPr lang="en-US" dirty="0" smtClean="0"/>
              <a:t>Use Chrome as IDE</a:t>
            </a:r>
          </a:p>
          <a:p>
            <a:pPr lvl="1">
              <a:buNone/>
            </a:pPr>
            <a:r>
              <a:rPr lang="en-US" dirty="0" smtClean="0"/>
              <a:t>Challenges with minified content (Source Maps)</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quote-any-sufficiently-advanced-technology-is-indistinguishable-from-magic-arthur-c-clarke.jpg"/>
          <p:cNvPicPr>
            <a:picLocks noChangeAspect="1"/>
          </p:cNvPicPr>
          <p:nvPr/>
        </p:nvPicPr>
        <p:blipFill>
          <a:blip r:embed="rId3" cstate="print"/>
          <a:stretch>
            <a:fillRect/>
          </a:stretch>
        </p:blipFill>
        <p:spPr>
          <a:xfrm>
            <a:off x="0" y="1277470"/>
            <a:ext cx="9144000" cy="4303059"/>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 Application</a:t>
            </a:r>
            <a:endParaRPr lang="en-US" dirty="0"/>
          </a:p>
        </p:txBody>
      </p:sp>
      <p:sp>
        <p:nvSpPr>
          <p:cNvPr id="3" name="Content Placeholder 2"/>
          <p:cNvSpPr>
            <a:spLocks noGrp="1"/>
          </p:cNvSpPr>
          <p:nvPr>
            <p:ph idx="1"/>
          </p:nvPr>
        </p:nvSpPr>
        <p:spPr/>
        <p:txBody>
          <a:bodyPr/>
          <a:lstStyle/>
          <a:p>
            <a:pPr>
              <a:buNone/>
            </a:pPr>
            <a:r>
              <a:rPr lang="en-US" dirty="0" smtClean="0"/>
              <a:t>Usage of local browser resources</a:t>
            </a:r>
          </a:p>
          <a:p>
            <a:pPr>
              <a:buNone/>
            </a:pPr>
            <a:endParaRPr lang="en-US" dirty="0" smtClean="0"/>
          </a:p>
          <a:p>
            <a:pPr lvl="1">
              <a:buNone/>
            </a:pPr>
            <a:r>
              <a:rPr lang="en-US" dirty="0" smtClean="0"/>
              <a:t>Local storage</a:t>
            </a:r>
          </a:p>
          <a:p>
            <a:pPr lvl="1">
              <a:buNone/>
            </a:pPr>
            <a:r>
              <a:rPr lang="en-US" dirty="0" smtClean="0"/>
              <a:t>Cache</a:t>
            </a:r>
          </a:p>
          <a:p>
            <a:pPr lvl="1">
              <a:buNone/>
            </a:pPr>
            <a:r>
              <a:rPr lang="en-US" dirty="0" smtClean="0"/>
              <a:t>Cookies</a:t>
            </a:r>
          </a:p>
          <a:p>
            <a:pPr lvl="1"/>
            <a:endParaRPr lang="en-US" dirty="0" smtClean="0"/>
          </a:p>
          <a:p>
            <a:pPr lvl="1"/>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 Security</a:t>
            </a:r>
            <a:endParaRPr lang="en-US" dirty="0"/>
          </a:p>
        </p:txBody>
      </p:sp>
      <p:sp>
        <p:nvSpPr>
          <p:cNvPr id="3" name="Content Placeholder 2"/>
          <p:cNvSpPr>
            <a:spLocks noGrp="1"/>
          </p:cNvSpPr>
          <p:nvPr>
            <p:ph idx="1"/>
          </p:nvPr>
        </p:nvSpPr>
        <p:spPr/>
        <p:txBody>
          <a:bodyPr/>
          <a:lstStyle/>
          <a:p>
            <a:pPr>
              <a:buNone/>
            </a:pPr>
            <a:r>
              <a:rPr lang="en-US" dirty="0" smtClean="0"/>
              <a:t>Certificates &amp; encryption</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 Audits</a:t>
            </a:r>
            <a:endParaRPr lang="en-US" dirty="0"/>
          </a:p>
        </p:txBody>
      </p:sp>
      <p:sp>
        <p:nvSpPr>
          <p:cNvPr id="3" name="Content Placeholder 2"/>
          <p:cNvSpPr>
            <a:spLocks noGrp="1"/>
          </p:cNvSpPr>
          <p:nvPr>
            <p:ph idx="1"/>
          </p:nvPr>
        </p:nvSpPr>
        <p:spPr/>
        <p:txBody>
          <a:bodyPr/>
          <a:lstStyle/>
          <a:p>
            <a:pPr>
              <a:buNone/>
            </a:pPr>
            <a:r>
              <a:rPr lang="en-US" dirty="0" smtClean="0"/>
              <a:t>Performance best practices</a:t>
            </a:r>
          </a:p>
          <a:p>
            <a:pPr>
              <a:buNone/>
            </a:pPr>
            <a:endParaRPr lang="en-US" dirty="0" smtClean="0"/>
          </a:p>
          <a:p>
            <a:pPr>
              <a:buNone/>
            </a:pPr>
            <a:r>
              <a:rPr lang="en-US" dirty="0" smtClean="0"/>
              <a:t>Significant upgrade since Chrome version 60</a:t>
            </a:r>
          </a:p>
          <a:p>
            <a:pPr lvl="1">
              <a:buNone/>
            </a:pPr>
            <a:r>
              <a:rPr lang="en-US" dirty="0" smtClean="0"/>
              <a:t>now using Lighthouse project</a:t>
            </a:r>
          </a:p>
          <a:p>
            <a:pPr lvl="1">
              <a:buNone/>
            </a:pPr>
            <a:endParaRPr lang="en-US" dirty="0" smtClean="0"/>
          </a:p>
          <a:p>
            <a:pPr>
              <a:buNone/>
            </a:pPr>
            <a:r>
              <a:rPr lang="en-US" dirty="0" smtClean="0">
                <a:hlinkClick r:id="rId3"/>
              </a:rPr>
              <a:t>https://www.webpagetest.org/</a:t>
            </a:r>
            <a:r>
              <a:rPr lang="en-US" dirty="0" smtClean="0"/>
              <a:t> </a:t>
            </a:r>
          </a:p>
          <a:p>
            <a:pPr lvl="1">
              <a:buNone/>
            </a:pPr>
            <a:r>
              <a:rPr lang="en-US" dirty="0" smtClean="0"/>
              <a:t>still a better resource</a:t>
            </a:r>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 Performance</a:t>
            </a:r>
            <a:endParaRPr lang="en-US" dirty="0"/>
          </a:p>
        </p:txBody>
      </p:sp>
      <p:sp>
        <p:nvSpPr>
          <p:cNvPr id="3" name="Content Placeholder 2"/>
          <p:cNvSpPr>
            <a:spLocks noGrp="1"/>
          </p:cNvSpPr>
          <p:nvPr>
            <p:ph idx="1"/>
          </p:nvPr>
        </p:nvSpPr>
        <p:spPr/>
        <p:txBody>
          <a:bodyPr/>
          <a:lstStyle/>
          <a:p>
            <a:pPr>
              <a:buNone/>
            </a:pPr>
            <a:r>
              <a:rPr lang="en-US" dirty="0" smtClean="0"/>
              <a:t>Screenshots</a:t>
            </a:r>
          </a:p>
          <a:p>
            <a:pPr>
              <a:buNone/>
            </a:pPr>
            <a:endParaRPr lang="en-US" dirty="0" smtClean="0"/>
          </a:p>
          <a:p>
            <a:pPr>
              <a:buNone/>
            </a:pPr>
            <a:r>
              <a:rPr lang="en-US" dirty="0" smtClean="0"/>
              <a:t>Timeline</a:t>
            </a:r>
          </a:p>
          <a:p>
            <a:pPr>
              <a:buNone/>
            </a:pPr>
            <a:endParaRPr lang="en-US" dirty="0" smtClean="0"/>
          </a:p>
          <a:p>
            <a:pPr>
              <a:buNone/>
            </a:pPr>
            <a:r>
              <a:rPr lang="en-US" dirty="0" smtClean="0"/>
              <a:t>JavaScript CPU &amp; memory profiler</a:t>
            </a:r>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Fiddler</a:t>
            </a: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Main UI</a:t>
            </a:r>
            <a:endParaRPr lang="en-US" dirty="0"/>
          </a:p>
        </p:txBody>
      </p:sp>
      <p:pic>
        <p:nvPicPr>
          <p:cNvPr id="71682" name="Picture 2"/>
          <p:cNvPicPr>
            <a:picLocks noGrp="1" noChangeAspect="1" noChangeArrowheads="1"/>
          </p:cNvPicPr>
          <p:nvPr>
            <p:ph idx="1"/>
          </p:nvPr>
        </p:nvPicPr>
        <p:blipFill>
          <a:blip r:embed="rId3" cstate="print"/>
          <a:srcRect/>
          <a:stretch>
            <a:fillRect/>
          </a:stretch>
        </p:blipFill>
        <p:spPr bwMode="auto">
          <a:xfrm>
            <a:off x="381000" y="1676400"/>
            <a:ext cx="8501110" cy="396039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Fiddler Facts</a:t>
            </a:r>
            <a:endParaRPr lang="en-US" dirty="0"/>
          </a:p>
        </p:txBody>
      </p:sp>
      <p:sp>
        <p:nvSpPr>
          <p:cNvPr id="5" name="Content Placeholder 4"/>
          <p:cNvSpPr>
            <a:spLocks noGrp="1"/>
          </p:cNvSpPr>
          <p:nvPr>
            <p:ph idx="1"/>
          </p:nvPr>
        </p:nvSpPr>
        <p:spPr/>
        <p:txBody>
          <a:bodyPr/>
          <a:lstStyle/>
          <a:p>
            <a:pPr>
              <a:buNone/>
            </a:pPr>
            <a:r>
              <a:rPr lang="en-US" dirty="0" smtClean="0">
                <a:hlinkClick r:id="rId3"/>
              </a:rPr>
              <a:t>http://www.telerik.com/fiddler</a:t>
            </a:r>
            <a:endParaRPr lang="en-US" dirty="0" smtClean="0"/>
          </a:p>
          <a:p>
            <a:pPr lvl="1">
              <a:buNone/>
            </a:pPr>
            <a:r>
              <a:rPr lang="en-US" dirty="0" smtClean="0"/>
              <a:t>Windows, Mac OS X (beta), Linux (beta)</a:t>
            </a:r>
          </a:p>
          <a:p>
            <a:pPr>
              <a:buNone/>
            </a:pPr>
            <a:r>
              <a:rPr lang="en-US" dirty="0" smtClean="0"/>
              <a:t>Proxy server </a:t>
            </a:r>
          </a:p>
          <a:p>
            <a:pPr>
              <a:buNone/>
            </a:pPr>
            <a:r>
              <a:rPr lang="en-US" dirty="0" smtClean="0"/>
              <a:t>HTTP debugger / traffic generator</a:t>
            </a:r>
          </a:p>
          <a:p>
            <a:pPr>
              <a:buNone/>
            </a:pPr>
            <a:r>
              <a:rPr lang="en-US" dirty="0" smtClean="0"/>
              <a:t>Written in .NET / Mono</a:t>
            </a:r>
          </a:p>
          <a:p>
            <a:pPr>
              <a:buNone/>
            </a:pPr>
            <a:r>
              <a:rPr lang="en-US" dirty="0" smtClean="0"/>
              <a:t>Free utility (maintained by Telerik)</a:t>
            </a:r>
          </a:p>
          <a:p>
            <a:pPr>
              <a:buNone/>
            </a:pPr>
            <a:r>
              <a:rPr lang="en-US" dirty="0" smtClean="0"/>
              <a:t>Extensible application</a:t>
            </a: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Fiddler Works</a:t>
            </a:r>
            <a:endParaRPr lang="en-US" dirty="0"/>
          </a:p>
        </p:txBody>
      </p:sp>
      <p:graphicFrame>
        <p:nvGraphicFramePr>
          <p:cNvPr id="1026" name="Object 2"/>
          <p:cNvGraphicFramePr>
            <a:graphicFrameLocks noChangeAspect="1"/>
          </p:cNvGraphicFramePr>
          <p:nvPr>
            <p:ph idx="1"/>
          </p:nvPr>
        </p:nvGraphicFramePr>
        <p:xfrm>
          <a:off x="765175" y="1676400"/>
          <a:ext cx="7331075" cy="4052888"/>
        </p:xfrm>
        <a:graphic>
          <a:graphicData uri="http://schemas.openxmlformats.org/presentationml/2006/ole">
            <p:oleObj spid="_x0000_s1026" name="Visio" r:id="rId4" imgW="6549673" imgH="3620317" progId="Visio.Drawing.11">
              <p:embed/>
            </p:oleObj>
          </a:graphicData>
        </a:graphic>
      </p:graphicFrame>
      <p:sp>
        <p:nvSpPr>
          <p:cNvPr id="5" name="TextBox 4"/>
          <p:cNvSpPr txBox="1"/>
          <p:nvPr/>
        </p:nvSpPr>
        <p:spPr>
          <a:xfrm>
            <a:off x="838200" y="5943600"/>
            <a:ext cx="8077200" cy="369332"/>
          </a:xfrm>
          <a:prstGeom prst="rect">
            <a:avLst/>
          </a:prstGeom>
          <a:noFill/>
        </p:spPr>
        <p:txBody>
          <a:bodyPr wrap="square" rtlCol="0">
            <a:spAutoFit/>
          </a:bodyPr>
          <a:lstStyle/>
          <a:p>
            <a:r>
              <a:rPr lang="en-US" dirty="0" smtClean="0"/>
              <a:t>Credit: https://www.slideshare.net/idof/debugging-the-web-with-fiddler-64802898</a:t>
            </a:r>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still use Fiddler?</a:t>
            </a:r>
            <a:endParaRPr lang="en-US" dirty="0"/>
          </a:p>
        </p:txBody>
      </p:sp>
      <p:sp>
        <p:nvSpPr>
          <p:cNvPr id="3" name="Content Placeholder 2"/>
          <p:cNvSpPr>
            <a:spLocks noGrp="1"/>
          </p:cNvSpPr>
          <p:nvPr>
            <p:ph idx="1"/>
          </p:nvPr>
        </p:nvSpPr>
        <p:spPr/>
        <p:txBody>
          <a:bodyPr/>
          <a:lstStyle/>
          <a:p>
            <a:pPr>
              <a:buNone/>
            </a:pPr>
            <a:r>
              <a:rPr lang="en-US" dirty="0" smtClean="0"/>
              <a:t>Multiple browsers and devices</a:t>
            </a:r>
          </a:p>
          <a:p>
            <a:pPr>
              <a:buNone/>
            </a:pPr>
            <a:endParaRPr lang="en-US" dirty="0" smtClean="0"/>
          </a:p>
          <a:p>
            <a:pPr>
              <a:buNone/>
            </a:pPr>
            <a:r>
              <a:rPr lang="en-US" dirty="0" smtClean="0"/>
              <a:t>Modify and reissue captured requests</a:t>
            </a:r>
          </a:p>
          <a:p>
            <a:pPr>
              <a:buNone/>
            </a:pPr>
            <a:endParaRPr lang="en-US" dirty="0" smtClean="0"/>
          </a:p>
          <a:p>
            <a:pPr>
              <a:buNone/>
            </a:pPr>
            <a:r>
              <a:rPr lang="en-US" dirty="0" smtClean="0"/>
              <a:t>FiddlerCap</a:t>
            </a:r>
          </a:p>
          <a:p>
            <a:pPr lvl="1">
              <a:buNone/>
            </a:pPr>
            <a:r>
              <a:rPr lang="en-US" dirty="0" smtClean="0">
                <a:hlinkClick r:id="rId3"/>
              </a:rPr>
              <a:t>http://www.telerik.com/fiddler/fiddlercap</a:t>
            </a:r>
            <a:endParaRPr lang="en-US" dirty="0" smtClean="0"/>
          </a:p>
          <a:p>
            <a:pPr lvl="1">
              <a:buNone/>
            </a:pPr>
            <a:r>
              <a:rPr lang="en-US" dirty="0" smtClean="0"/>
              <a:t>capture and share sessions</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Fiddler - Swiss Army knife</a:t>
            </a:r>
            <a:endParaRPr lang="en-US" dirty="0"/>
          </a:p>
        </p:txBody>
      </p:sp>
      <p:sp>
        <p:nvSpPr>
          <p:cNvPr id="3" name="Content Placeholder 2"/>
          <p:cNvSpPr>
            <a:spLocks noGrp="1"/>
          </p:cNvSpPr>
          <p:nvPr>
            <p:ph idx="1"/>
          </p:nvPr>
        </p:nvSpPr>
        <p:spPr/>
        <p:txBody>
          <a:bodyPr>
            <a:normAutofit lnSpcReduction="10000"/>
          </a:bodyPr>
          <a:lstStyle/>
          <a:p>
            <a:pPr>
              <a:buNone/>
            </a:pPr>
            <a:r>
              <a:rPr lang="en-US" dirty="0" smtClean="0"/>
              <a:t>Browsers</a:t>
            </a:r>
          </a:p>
          <a:p>
            <a:pPr>
              <a:buNone/>
            </a:pPr>
            <a:endParaRPr lang="en-US" dirty="0" smtClean="0"/>
          </a:p>
          <a:p>
            <a:pPr>
              <a:buNone/>
            </a:pPr>
            <a:r>
              <a:rPr lang="en-US" dirty="0" smtClean="0"/>
              <a:t>Desktop applications that use HTTP</a:t>
            </a:r>
          </a:p>
          <a:p>
            <a:pPr>
              <a:buNone/>
            </a:pPr>
            <a:endParaRPr lang="en-US" dirty="0" smtClean="0"/>
          </a:p>
          <a:p>
            <a:pPr>
              <a:buNone/>
            </a:pPr>
            <a:r>
              <a:rPr lang="en-US" dirty="0" smtClean="0"/>
              <a:t>Web services</a:t>
            </a:r>
          </a:p>
          <a:p>
            <a:pPr>
              <a:buNone/>
            </a:pPr>
            <a:endParaRPr lang="en-US" dirty="0" smtClean="0"/>
          </a:p>
          <a:p>
            <a:pPr>
              <a:buNone/>
            </a:pPr>
            <a:r>
              <a:rPr lang="en-US" dirty="0" smtClean="0"/>
              <a:t>Phones &amp; tablets</a:t>
            </a:r>
          </a:p>
          <a:p>
            <a:pPr>
              <a:buNone/>
            </a:pPr>
            <a:endParaRPr lang="en-US" dirty="0" smtClean="0"/>
          </a:p>
          <a:p>
            <a:pPr>
              <a:buNone/>
            </a:pPr>
            <a:r>
              <a:rPr lang="en-US" dirty="0" smtClean="0"/>
              <a:t>Any device that supports a proxy server</a:t>
            </a:r>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yahoo 1997 - secret.jpg"/>
          <p:cNvPicPr>
            <a:picLocks noChangeAspect="1"/>
          </p:cNvPicPr>
          <p:nvPr/>
        </p:nvPicPr>
        <p:blipFill>
          <a:blip r:embed="rId3" cstate="print"/>
          <a:stretch>
            <a:fillRect/>
          </a:stretch>
        </p:blipFill>
        <p:spPr>
          <a:xfrm>
            <a:off x="1905000" y="762000"/>
            <a:ext cx="5414847" cy="5573683"/>
          </a:xfrm>
          <a:prstGeom prst="rect">
            <a:avLst/>
          </a:prstGeo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Fiddler and HTTPS</a:t>
            </a:r>
            <a:endParaRPr lang="en-US" dirty="0"/>
          </a:p>
        </p:txBody>
      </p:sp>
      <p:sp>
        <p:nvSpPr>
          <p:cNvPr id="3" name="Content Placeholder 2"/>
          <p:cNvSpPr>
            <a:spLocks noGrp="1"/>
          </p:cNvSpPr>
          <p:nvPr>
            <p:ph idx="1"/>
          </p:nvPr>
        </p:nvSpPr>
        <p:spPr/>
        <p:txBody>
          <a:bodyPr/>
          <a:lstStyle/>
          <a:p>
            <a:pPr>
              <a:buNone/>
            </a:pPr>
            <a:r>
              <a:rPr lang="en-US" dirty="0" smtClean="0"/>
              <a:t>“machine-in-the-middle”</a:t>
            </a:r>
          </a:p>
          <a:p>
            <a:pPr>
              <a:buNone/>
            </a:pPr>
            <a:endParaRPr lang="en-US" dirty="0" smtClean="0"/>
          </a:p>
          <a:p>
            <a:pPr>
              <a:buNone/>
            </a:pPr>
            <a:r>
              <a:rPr lang="en-US" dirty="0" smtClean="0"/>
              <a:t>on-the-fly certificates</a:t>
            </a:r>
          </a:p>
          <a:p>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p:txBody>
          <a:bodyPr>
            <a:normAutofit fontScale="77500" lnSpcReduction="20000"/>
          </a:bodyPr>
          <a:lstStyle/>
          <a:p>
            <a:pPr>
              <a:buNone/>
            </a:pPr>
            <a:r>
              <a:rPr lang="en-US" dirty="0" smtClean="0">
                <a:hlinkClick r:id="rId3"/>
              </a:rPr>
              <a:t>https://fiddlerbook.com/book/</a:t>
            </a:r>
            <a:endParaRPr lang="en-US" dirty="0" smtClean="0"/>
          </a:p>
          <a:p>
            <a:pPr>
              <a:buNone/>
            </a:pPr>
            <a:endParaRPr lang="en-US" dirty="0" smtClean="0">
              <a:hlinkClick r:id="rId4"/>
            </a:endParaRPr>
          </a:p>
          <a:p>
            <a:pPr>
              <a:buNone/>
            </a:pPr>
            <a:r>
              <a:rPr lang="en-US" dirty="0" smtClean="0">
                <a:hlinkClick r:id="rId4"/>
              </a:rPr>
              <a:t>http://www.telerik.com/fiddler/fiddlercap</a:t>
            </a:r>
            <a:endParaRPr lang="en-US" dirty="0" smtClean="0"/>
          </a:p>
          <a:p>
            <a:pPr>
              <a:buNone/>
            </a:pPr>
            <a:endParaRPr lang="en-US" dirty="0" smtClean="0">
              <a:hlinkClick r:id="rId5"/>
            </a:endParaRPr>
          </a:p>
          <a:p>
            <a:pPr>
              <a:buNone/>
            </a:pPr>
            <a:r>
              <a:rPr lang="en-US" dirty="0" smtClean="0">
                <a:hlinkClick r:id="rId5"/>
              </a:rPr>
              <a:t>https://www.webpagetest.org/</a:t>
            </a:r>
            <a:r>
              <a:rPr lang="en-US" dirty="0" smtClean="0"/>
              <a:t>   </a:t>
            </a:r>
          </a:p>
          <a:p>
            <a:pPr>
              <a:buNone/>
            </a:pPr>
            <a:endParaRPr lang="en-US" dirty="0" smtClean="0">
              <a:hlinkClick r:id="rId6"/>
            </a:endParaRPr>
          </a:p>
          <a:p>
            <a:pPr>
              <a:buNone/>
            </a:pPr>
            <a:r>
              <a:rPr lang="en-US" dirty="0" smtClean="0">
                <a:hlinkClick r:id="rId6"/>
              </a:rPr>
              <a:t>https://developers.google.com/web/tools/chrome-devtools/</a:t>
            </a:r>
            <a:r>
              <a:rPr lang="en-US" dirty="0" smtClean="0"/>
              <a:t> </a:t>
            </a:r>
          </a:p>
          <a:p>
            <a:pPr>
              <a:buNone/>
            </a:pPr>
            <a:endParaRPr lang="en-US" dirty="0" smtClean="0">
              <a:hlinkClick r:id="rId7"/>
            </a:endParaRPr>
          </a:p>
          <a:p>
            <a:pPr>
              <a:buNone/>
            </a:pPr>
            <a:r>
              <a:rPr lang="en-US" dirty="0" smtClean="0">
                <a:hlinkClick r:id="rId7"/>
              </a:rPr>
              <a:t>https://www.youtube.com/watch?v=KykP5Z5E4kA</a:t>
            </a:r>
            <a:endParaRPr lang="en-US" dirty="0" smtClean="0"/>
          </a:p>
          <a:p>
            <a:pPr>
              <a:buNone/>
            </a:pPr>
            <a:r>
              <a:rPr lang="en-US" dirty="0" smtClean="0"/>
              <a:t>Chrome DevTools Masterclass</a:t>
            </a:r>
          </a:p>
          <a:p>
            <a:pPr>
              <a:buNone/>
            </a:pPr>
            <a:endParaRPr lang="en-US" dirty="0" smtClean="0"/>
          </a:p>
          <a:p>
            <a:pPr>
              <a:buNone/>
            </a:pPr>
            <a:r>
              <a:rPr lang="en-US" dirty="0" smtClean="0">
                <a:hlinkClick r:id="rId8"/>
              </a:rPr>
              <a:t>https://caniuse.com/</a:t>
            </a:r>
            <a:r>
              <a:rPr lang="en-US" dirty="0" smtClean="0"/>
              <a:t> </a:t>
            </a:r>
            <a:endParaRPr lang="en-US"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l="-12000" r="-12000"/>
          </a:stretch>
        </a:blip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l="-11000" r="-11000"/>
          </a:stretch>
        </a:blip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yahoo 1997.jpg"/>
          <p:cNvPicPr>
            <a:picLocks noChangeAspect="1"/>
          </p:cNvPicPr>
          <p:nvPr/>
        </p:nvPicPr>
        <p:blipFill>
          <a:blip r:embed="rId3" cstate="print"/>
          <a:stretch>
            <a:fillRect/>
          </a:stretch>
        </p:blipFill>
        <p:spPr>
          <a:xfrm>
            <a:off x="1905000" y="762000"/>
            <a:ext cx="5430982" cy="5604773"/>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H</a:t>
            </a:r>
            <a:r>
              <a:rPr lang="en-US" dirty="0" smtClean="0"/>
              <a:t>yper</a:t>
            </a:r>
            <a:r>
              <a:rPr lang="en-US" b="1" dirty="0" smtClean="0"/>
              <a:t>T</a:t>
            </a:r>
            <a:r>
              <a:rPr lang="en-US" dirty="0" smtClean="0"/>
              <a:t>ext </a:t>
            </a:r>
            <a:r>
              <a:rPr lang="en-US" b="1" dirty="0" smtClean="0"/>
              <a:t>T</a:t>
            </a:r>
            <a:r>
              <a:rPr lang="en-US" dirty="0" smtClean="0"/>
              <a:t>ransfer </a:t>
            </a:r>
            <a:r>
              <a:rPr lang="en-US" b="1" dirty="0" smtClean="0"/>
              <a:t>P</a:t>
            </a:r>
            <a:r>
              <a:rPr lang="en-US" dirty="0" smtClean="0"/>
              <a:t>rotocol</a:t>
            </a:r>
            <a:br>
              <a:rPr lang="en-US" dirty="0" smtClean="0"/>
            </a:br>
            <a:endParaRPr lang="en-US" dirty="0"/>
          </a:p>
        </p:txBody>
      </p:sp>
      <p:grpSp>
        <p:nvGrpSpPr>
          <p:cNvPr id="6" name="Group 5"/>
          <p:cNvGrpSpPr/>
          <p:nvPr/>
        </p:nvGrpSpPr>
        <p:grpSpPr>
          <a:xfrm>
            <a:off x="840000" y="1826156"/>
            <a:ext cx="7675350" cy="4350274"/>
            <a:chOff x="840000" y="1826156"/>
            <a:chExt cx="7675350" cy="4350274"/>
          </a:xfrm>
        </p:grpSpPr>
        <p:sp>
          <p:nvSpPr>
            <p:cNvPr id="7" name="Freeform 6"/>
            <p:cNvSpPr/>
            <p:nvPr/>
          </p:nvSpPr>
          <p:spPr>
            <a:xfrm>
              <a:off x="3910140" y="2349114"/>
              <a:ext cx="4605210" cy="1078315"/>
            </a:xfrm>
            <a:custGeom>
              <a:avLst/>
              <a:gdLst>
                <a:gd name="connsiteX0" fmla="*/ 0 w 4605210"/>
                <a:gd name="connsiteY0" fmla="*/ 258945 h 2071559"/>
                <a:gd name="connsiteX1" fmla="*/ 3569431 w 4605210"/>
                <a:gd name="connsiteY1" fmla="*/ 258945 h 2071559"/>
                <a:gd name="connsiteX2" fmla="*/ 3569431 w 4605210"/>
                <a:gd name="connsiteY2" fmla="*/ 0 h 2071559"/>
                <a:gd name="connsiteX3" fmla="*/ 4605210 w 4605210"/>
                <a:gd name="connsiteY3" fmla="*/ 1035780 h 2071559"/>
                <a:gd name="connsiteX4" fmla="*/ 3569431 w 4605210"/>
                <a:gd name="connsiteY4" fmla="*/ 2071559 h 2071559"/>
                <a:gd name="connsiteX5" fmla="*/ 3569431 w 4605210"/>
                <a:gd name="connsiteY5" fmla="*/ 1812614 h 2071559"/>
                <a:gd name="connsiteX6" fmla="*/ 0 w 4605210"/>
                <a:gd name="connsiteY6" fmla="*/ 1812614 h 2071559"/>
                <a:gd name="connsiteX7" fmla="*/ 0 w 4605210"/>
                <a:gd name="connsiteY7" fmla="*/ 258945 h 2071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05210" h="2071559">
                  <a:moveTo>
                    <a:pt x="0" y="258945"/>
                  </a:moveTo>
                  <a:lnTo>
                    <a:pt x="3569431" y="258945"/>
                  </a:lnTo>
                  <a:lnTo>
                    <a:pt x="3569431" y="0"/>
                  </a:lnTo>
                  <a:lnTo>
                    <a:pt x="4605210" y="1035780"/>
                  </a:lnTo>
                  <a:lnTo>
                    <a:pt x="3569431" y="2071559"/>
                  </a:lnTo>
                  <a:lnTo>
                    <a:pt x="3569431" y="1812614"/>
                  </a:lnTo>
                  <a:lnTo>
                    <a:pt x="0" y="1812614"/>
                  </a:lnTo>
                  <a:lnTo>
                    <a:pt x="0" y="258945"/>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26670" tIns="285615" rIns="803505" bIns="285615" numCol="1" spcCol="1270" anchor="ctr" anchorCtr="0">
              <a:noAutofit/>
            </a:bodyPr>
            <a:lstStyle/>
            <a:p>
              <a:pPr marL="285750" lvl="1" indent="-285750" defTabSz="1866900" rtl="0">
                <a:lnSpc>
                  <a:spcPct val="90000"/>
                </a:lnSpc>
                <a:spcBef>
                  <a:spcPct val="0"/>
                </a:spcBef>
                <a:spcAft>
                  <a:spcPct val="15000"/>
                </a:spcAft>
              </a:pPr>
              <a:r>
                <a:rPr lang="en-US" sz="4200" kern="1200" dirty="0" smtClean="0"/>
                <a:t>1997</a:t>
              </a:r>
              <a:endParaRPr lang="en-US" sz="4200" kern="1200" dirty="0"/>
            </a:p>
          </p:txBody>
        </p:sp>
        <p:sp>
          <p:nvSpPr>
            <p:cNvPr id="8" name="Freeform 7"/>
            <p:cNvSpPr/>
            <p:nvPr/>
          </p:nvSpPr>
          <p:spPr>
            <a:xfrm>
              <a:off x="840000" y="1826156"/>
              <a:ext cx="3070140" cy="2071559"/>
            </a:xfrm>
            <a:custGeom>
              <a:avLst/>
              <a:gdLst>
                <a:gd name="connsiteX0" fmla="*/ 0 w 3070140"/>
                <a:gd name="connsiteY0" fmla="*/ 345267 h 2071559"/>
                <a:gd name="connsiteX1" fmla="*/ 101127 w 3070140"/>
                <a:gd name="connsiteY1" fmla="*/ 101126 h 2071559"/>
                <a:gd name="connsiteX2" fmla="*/ 345268 w 3070140"/>
                <a:gd name="connsiteY2" fmla="*/ 0 h 2071559"/>
                <a:gd name="connsiteX3" fmla="*/ 2724873 w 3070140"/>
                <a:gd name="connsiteY3" fmla="*/ 0 h 2071559"/>
                <a:gd name="connsiteX4" fmla="*/ 2969014 w 3070140"/>
                <a:gd name="connsiteY4" fmla="*/ 101127 h 2071559"/>
                <a:gd name="connsiteX5" fmla="*/ 3070140 w 3070140"/>
                <a:gd name="connsiteY5" fmla="*/ 345268 h 2071559"/>
                <a:gd name="connsiteX6" fmla="*/ 3070140 w 3070140"/>
                <a:gd name="connsiteY6" fmla="*/ 1726292 h 2071559"/>
                <a:gd name="connsiteX7" fmla="*/ 2969014 w 3070140"/>
                <a:gd name="connsiteY7" fmla="*/ 1970433 h 2071559"/>
                <a:gd name="connsiteX8" fmla="*/ 2724873 w 3070140"/>
                <a:gd name="connsiteY8" fmla="*/ 2071559 h 2071559"/>
                <a:gd name="connsiteX9" fmla="*/ 345267 w 3070140"/>
                <a:gd name="connsiteY9" fmla="*/ 2071559 h 2071559"/>
                <a:gd name="connsiteX10" fmla="*/ 101126 w 3070140"/>
                <a:gd name="connsiteY10" fmla="*/ 1970432 h 2071559"/>
                <a:gd name="connsiteX11" fmla="*/ 0 w 3070140"/>
                <a:gd name="connsiteY11" fmla="*/ 1726291 h 2071559"/>
                <a:gd name="connsiteX12" fmla="*/ 0 w 3070140"/>
                <a:gd name="connsiteY12" fmla="*/ 345267 h 2071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70140" h="2071559">
                  <a:moveTo>
                    <a:pt x="0" y="345267"/>
                  </a:moveTo>
                  <a:cubicBezTo>
                    <a:pt x="0" y="253696"/>
                    <a:pt x="36376" y="165876"/>
                    <a:pt x="101127" y="101126"/>
                  </a:cubicBezTo>
                  <a:cubicBezTo>
                    <a:pt x="165877" y="36376"/>
                    <a:pt x="253697" y="0"/>
                    <a:pt x="345268" y="0"/>
                  </a:cubicBezTo>
                  <a:lnTo>
                    <a:pt x="2724873" y="0"/>
                  </a:lnTo>
                  <a:cubicBezTo>
                    <a:pt x="2816444" y="0"/>
                    <a:pt x="2904264" y="36376"/>
                    <a:pt x="2969014" y="101127"/>
                  </a:cubicBezTo>
                  <a:cubicBezTo>
                    <a:pt x="3033764" y="165877"/>
                    <a:pt x="3070140" y="253697"/>
                    <a:pt x="3070140" y="345268"/>
                  </a:cubicBezTo>
                  <a:lnTo>
                    <a:pt x="3070140" y="1726292"/>
                  </a:lnTo>
                  <a:cubicBezTo>
                    <a:pt x="3070140" y="1817863"/>
                    <a:pt x="3033764" y="1905683"/>
                    <a:pt x="2969014" y="1970433"/>
                  </a:cubicBezTo>
                  <a:cubicBezTo>
                    <a:pt x="2904264" y="2035183"/>
                    <a:pt x="2816444" y="2071559"/>
                    <a:pt x="2724873" y="2071559"/>
                  </a:cubicBezTo>
                  <a:lnTo>
                    <a:pt x="345267" y="2071559"/>
                  </a:lnTo>
                  <a:cubicBezTo>
                    <a:pt x="253696" y="2071559"/>
                    <a:pt x="165876" y="2035183"/>
                    <a:pt x="101126" y="1970432"/>
                  </a:cubicBezTo>
                  <a:cubicBezTo>
                    <a:pt x="36376" y="1905682"/>
                    <a:pt x="0" y="1817862"/>
                    <a:pt x="0" y="1726291"/>
                  </a:cubicBezTo>
                  <a:lnTo>
                    <a:pt x="0" y="345267"/>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7815" tIns="194470" rIns="287815" bIns="194470" numCol="1" spcCol="1270" anchor="ctr" anchorCtr="0">
              <a:noAutofit/>
            </a:bodyPr>
            <a:lstStyle/>
            <a:p>
              <a:pPr lvl="0" algn="ctr" defTabSz="2178050" rtl="0">
                <a:lnSpc>
                  <a:spcPct val="90000"/>
                </a:lnSpc>
                <a:spcBef>
                  <a:spcPct val="0"/>
                </a:spcBef>
                <a:spcAft>
                  <a:spcPct val="35000"/>
                </a:spcAft>
              </a:pPr>
              <a:r>
                <a:rPr lang="en-US" sz="4900" kern="1200" dirty="0" smtClean="0"/>
                <a:t>HTTP/1.1</a:t>
              </a:r>
              <a:endParaRPr lang="en-US" sz="4900" kern="1200" dirty="0"/>
            </a:p>
          </p:txBody>
        </p:sp>
        <p:sp>
          <p:nvSpPr>
            <p:cNvPr id="9" name="Freeform 8"/>
            <p:cNvSpPr/>
            <p:nvPr/>
          </p:nvSpPr>
          <p:spPr>
            <a:xfrm>
              <a:off x="6313824" y="4635114"/>
              <a:ext cx="2194464" cy="1071030"/>
            </a:xfrm>
            <a:custGeom>
              <a:avLst/>
              <a:gdLst>
                <a:gd name="connsiteX0" fmla="*/ 0 w 4605210"/>
                <a:gd name="connsiteY0" fmla="*/ 258945 h 2071559"/>
                <a:gd name="connsiteX1" fmla="*/ 3569431 w 4605210"/>
                <a:gd name="connsiteY1" fmla="*/ 258945 h 2071559"/>
                <a:gd name="connsiteX2" fmla="*/ 3569431 w 4605210"/>
                <a:gd name="connsiteY2" fmla="*/ 0 h 2071559"/>
                <a:gd name="connsiteX3" fmla="*/ 4605210 w 4605210"/>
                <a:gd name="connsiteY3" fmla="*/ 1035780 h 2071559"/>
                <a:gd name="connsiteX4" fmla="*/ 3569431 w 4605210"/>
                <a:gd name="connsiteY4" fmla="*/ 2071559 h 2071559"/>
                <a:gd name="connsiteX5" fmla="*/ 3569431 w 4605210"/>
                <a:gd name="connsiteY5" fmla="*/ 1812614 h 2071559"/>
                <a:gd name="connsiteX6" fmla="*/ 0 w 4605210"/>
                <a:gd name="connsiteY6" fmla="*/ 1812614 h 2071559"/>
                <a:gd name="connsiteX7" fmla="*/ 0 w 4605210"/>
                <a:gd name="connsiteY7" fmla="*/ 258945 h 2071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05210" h="2071559">
                  <a:moveTo>
                    <a:pt x="0" y="258945"/>
                  </a:moveTo>
                  <a:lnTo>
                    <a:pt x="3569431" y="258945"/>
                  </a:lnTo>
                  <a:lnTo>
                    <a:pt x="3569431" y="0"/>
                  </a:lnTo>
                  <a:lnTo>
                    <a:pt x="4605210" y="1035780"/>
                  </a:lnTo>
                  <a:lnTo>
                    <a:pt x="3569431" y="2071559"/>
                  </a:lnTo>
                  <a:lnTo>
                    <a:pt x="3569431" y="1812614"/>
                  </a:lnTo>
                  <a:lnTo>
                    <a:pt x="0" y="1812614"/>
                  </a:lnTo>
                  <a:lnTo>
                    <a:pt x="0" y="258945"/>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26670" tIns="285615" rIns="803505" bIns="285615" numCol="1" spcCol="1270" anchor="ctr" anchorCtr="0">
              <a:noAutofit/>
            </a:bodyPr>
            <a:lstStyle/>
            <a:p>
              <a:pPr marL="285750" lvl="1" indent="-285750" algn="l" defTabSz="1866900" rtl="0">
                <a:lnSpc>
                  <a:spcPct val="90000"/>
                </a:lnSpc>
                <a:spcBef>
                  <a:spcPct val="0"/>
                </a:spcBef>
                <a:spcAft>
                  <a:spcPct val="15000"/>
                </a:spcAft>
              </a:pPr>
              <a:r>
                <a:rPr lang="en-US" sz="4200" kern="1200" dirty="0" smtClean="0"/>
                <a:t>2015</a:t>
              </a:r>
              <a:endParaRPr lang="en-US" sz="4200" kern="1200" dirty="0"/>
            </a:p>
          </p:txBody>
        </p:sp>
        <p:sp>
          <p:nvSpPr>
            <p:cNvPr id="10" name="Freeform 9"/>
            <p:cNvSpPr/>
            <p:nvPr/>
          </p:nvSpPr>
          <p:spPr>
            <a:xfrm>
              <a:off x="3243684" y="4104871"/>
              <a:ext cx="3070140" cy="2071559"/>
            </a:xfrm>
            <a:custGeom>
              <a:avLst/>
              <a:gdLst>
                <a:gd name="connsiteX0" fmla="*/ 0 w 3070140"/>
                <a:gd name="connsiteY0" fmla="*/ 345267 h 2071559"/>
                <a:gd name="connsiteX1" fmla="*/ 101127 w 3070140"/>
                <a:gd name="connsiteY1" fmla="*/ 101126 h 2071559"/>
                <a:gd name="connsiteX2" fmla="*/ 345268 w 3070140"/>
                <a:gd name="connsiteY2" fmla="*/ 0 h 2071559"/>
                <a:gd name="connsiteX3" fmla="*/ 2724873 w 3070140"/>
                <a:gd name="connsiteY3" fmla="*/ 0 h 2071559"/>
                <a:gd name="connsiteX4" fmla="*/ 2969014 w 3070140"/>
                <a:gd name="connsiteY4" fmla="*/ 101127 h 2071559"/>
                <a:gd name="connsiteX5" fmla="*/ 3070140 w 3070140"/>
                <a:gd name="connsiteY5" fmla="*/ 345268 h 2071559"/>
                <a:gd name="connsiteX6" fmla="*/ 3070140 w 3070140"/>
                <a:gd name="connsiteY6" fmla="*/ 1726292 h 2071559"/>
                <a:gd name="connsiteX7" fmla="*/ 2969014 w 3070140"/>
                <a:gd name="connsiteY7" fmla="*/ 1970433 h 2071559"/>
                <a:gd name="connsiteX8" fmla="*/ 2724873 w 3070140"/>
                <a:gd name="connsiteY8" fmla="*/ 2071559 h 2071559"/>
                <a:gd name="connsiteX9" fmla="*/ 345267 w 3070140"/>
                <a:gd name="connsiteY9" fmla="*/ 2071559 h 2071559"/>
                <a:gd name="connsiteX10" fmla="*/ 101126 w 3070140"/>
                <a:gd name="connsiteY10" fmla="*/ 1970432 h 2071559"/>
                <a:gd name="connsiteX11" fmla="*/ 0 w 3070140"/>
                <a:gd name="connsiteY11" fmla="*/ 1726291 h 2071559"/>
                <a:gd name="connsiteX12" fmla="*/ 0 w 3070140"/>
                <a:gd name="connsiteY12" fmla="*/ 345267 h 2071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70140" h="2071559">
                  <a:moveTo>
                    <a:pt x="0" y="345267"/>
                  </a:moveTo>
                  <a:cubicBezTo>
                    <a:pt x="0" y="253696"/>
                    <a:pt x="36376" y="165876"/>
                    <a:pt x="101127" y="101126"/>
                  </a:cubicBezTo>
                  <a:cubicBezTo>
                    <a:pt x="165877" y="36376"/>
                    <a:pt x="253697" y="0"/>
                    <a:pt x="345268" y="0"/>
                  </a:cubicBezTo>
                  <a:lnTo>
                    <a:pt x="2724873" y="0"/>
                  </a:lnTo>
                  <a:cubicBezTo>
                    <a:pt x="2816444" y="0"/>
                    <a:pt x="2904264" y="36376"/>
                    <a:pt x="2969014" y="101127"/>
                  </a:cubicBezTo>
                  <a:cubicBezTo>
                    <a:pt x="3033764" y="165877"/>
                    <a:pt x="3070140" y="253697"/>
                    <a:pt x="3070140" y="345268"/>
                  </a:cubicBezTo>
                  <a:lnTo>
                    <a:pt x="3070140" y="1726292"/>
                  </a:lnTo>
                  <a:cubicBezTo>
                    <a:pt x="3070140" y="1817863"/>
                    <a:pt x="3033764" y="1905683"/>
                    <a:pt x="2969014" y="1970433"/>
                  </a:cubicBezTo>
                  <a:cubicBezTo>
                    <a:pt x="2904264" y="2035183"/>
                    <a:pt x="2816444" y="2071559"/>
                    <a:pt x="2724873" y="2071559"/>
                  </a:cubicBezTo>
                  <a:lnTo>
                    <a:pt x="345267" y="2071559"/>
                  </a:lnTo>
                  <a:cubicBezTo>
                    <a:pt x="253696" y="2071559"/>
                    <a:pt x="165876" y="2035183"/>
                    <a:pt x="101126" y="1970432"/>
                  </a:cubicBezTo>
                  <a:cubicBezTo>
                    <a:pt x="36376" y="1905682"/>
                    <a:pt x="0" y="1817862"/>
                    <a:pt x="0" y="1726291"/>
                  </a:cubicBezTo>
                  <a:lnTo>
                    <a:pt x="0" y="345267"/>
                  </a:lnTo>
                  <a:close/>
                </a:path>
              </a:pathLst>
            </a:custGeom>
            <a:ln>
              <a:solidFill>
                <a:schemeClr val="accent1">
                  <a:lumMod val="7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7815" tIns="194470" rIns="287815" bIns="194470" numCol="1" spcCol="1270" anchor="ctr" anchorCtr="0">
              <a:noAutofit/>
            </a:bodyPr>
            <a:lstStyle/>
            <a:p>
              <a:pPr lvl="0" algn="ctr" defTabSz="2178050" rtl="0">
                <a:lnSpc>
                  <a:spcPct val="90000"/>
                </a:lnSpc>
                <a:spcBef>
                  <a:spcPct val="0"/>
                </a:spcBef>
                <a:spcAft>
                  <a:spcPct val="35000"/>
                </a:spcAft>
              </a:pPr>
              <a:r>
                <a:rPr lang="en-US" sz="4900" kern="1200" dirty="0" smtClean="0"/>
                <a:t>HTTP/2</a:t>
              </a:r>
              <a:endParaRPr lang="en-US" sz="4900" kern="1200" dirty="0"/>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HTTP 1.1 Request / Response</a:t>
            </a:r>
            <a:endParaRPr lang="en-US" dirty="0"/>
          </a:p>
        </p:txBody>
      </p:sp>
      <p:pic>
        <p:nvPicPr>
          <p:cNvPr id="39937" name="Picture 1"/>
          <p:cNvPicPr>
            <a:picLocks noChangeAspect="1" noChangeArrowheads="1"/>
          </p:cNvPicPr>
          <p:nvPr/>
        </p:nvPicPr>
        <p:blipFill>
          <a:blip r:embed="rId3" cstate="print"/>
          <a:srcRect/>
          <a:stretch>
            <a:fillRect/>
          </a:stretch>
        </p:blipFill>
        <p:spPr bwMode="auto">
          <a:xfrm>
            <a:off x="2895600" y="1447800"/>
            <a:ext cx="3436142" cy="4933950"/>
          </a:xfrm>
          <a:prstGeom prst="rect">
            <a:avLst/>
          </a:prstGeom>
          <a:noFill/>
          <a:ln w="9525">
            <a:noFill/>
            <a:miter lim="800000"/>
            <a:headEnd/>
            <a:tailEnd/>
          </a:ln>
        </p:spPr>
      </p:pic>
      <p:sp>
        <p:nvSpPr>
          <p:cNvPr id="5" name="TextBox 4"/>
          <p:cNvSpPr txBox="1"/>
          <p:nvPr/>
        </p:nvSpPr>
        <p:spPr>
          <a:xfrm>
            <a:off x="533400" y="6400800"/>
            <a:ext cx="7162800" cy="369332"/>
          </a:xfrm>
          <a:prstGeom prst="rect">
            <a:avLst/>
          </a:prstGeom>
          <a:noFill/>
        </p:spPr>
        <p:txBody>
          <a:bodyPr wrap="square" rtlCol="0">
            <a:spAutoFit/>
          </a:bodyPr>
          <a:lstStyle/>
          <a:p>
            <a:r>
              <a:rPr lang="en-US" dirty="0" smtClean="0"/>
              <a:t>Source: https://cascadingmedia.com/insites/2015/03/http-2.html</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HTTP Methods</a:t>
            </a:r>
            <a:endParaRPr lang="en-US" dirty="0"/>
          </a:p>
        </p:txBody>
      </p:sp>
      <p:graphicFrame>
        <p:nvGraphicFramePr>
          <p:cNvPr id="4" name="Content Placeholder 3"/>
          <p:cNvGraphicFramePr>
            <a:graphicFrameLocks noGrp="1"/>
          </p:cNvGraphicFramePr>
          <p:nvPr>
            <p:ph idx="1"/>
          </p:nvPr>
        </p:nvGraphicFramePr>
        <p:xfrm>
          <a:off x="840000" y="1825625"/>
          <a:ext cx="767535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HTTP Status codes</a:t>
            </a:r>
            <a:endParaRPr lang="en-US" dirty="0"/>
          </a:p>
        </p:txBody>
      </p:sp>
      <p:graphicFrame>
        <p:nvGraphicFramePr>
          <p:cNvPr id="4" name="Content Placeholder 3"/>
          <p:cNvGraphicFramePr>
            <a:graphicFrameLocks noGrp="1"/>
          </p:cNvGraphicFramePr>
          <p:nvPr>
            <p:ph idx="1"/>
          </p:nvPr>
        </p:nvGraphicFramePr>
        <p:xfrm>
          <a:off x="840000" y="1825625"/>
          <a:ext cx="767535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HTTP Request</a:t>
            </a:r>
            <a:endParaRPr lang="en-US" dirty="0"/>
          </a:p>
        </p:txBody>
      </p:sp>
      <p:pic>
        <p:nvPicPr>
          <p:cNvPr id="1028" name="Picture 4"/>
          <p:cNvPicPr>
            <a:picLocks noGrp="1" noChangeAspect="1" noChangeArrowheads="1"/>
          </p:cNvPicPr>
          <p:nvPr>
            <p:ph idx="1"/>
          </p:nvPr>
        </p:nvPicPr>
        <p:blipFill>
          <a:blip r:embed="rId3" cstate="print"/>
          <a:srcRect/>
          <a:stretch>
            <a:fillRect/>
          </a:stretch>
        </p:blipFill>
        <p:spPr bwMode="auto">
          <a:xfrm>
            <a:off x="762000" y="1676400"/>
            <a:ext cx="8028120" cy="2133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Depth">
  <a:themeElements>
    <a:clrScheme name="Depth">
      <a:dk1>
        <a:sysClr val="windowText" lastClr="000000"/>
      </a:dk1>
      <a:lt1>
        <a:sysClr val="window" lastClr="D4D0C8"/>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D4D0C8"/>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Depth_tf00001227</Template>
  <TotalTime>1047</TotalTime>
  <Words>1509</Words>
  <Application>Microsoft Office PowerPoint</Application>
  <PresentationFormat>On-screen Show (4:3)</PresentationFormat>
  <Paragraphs>323</Paragraphs>
  <Slides>33</Slides>
  <Notes>33</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5" baseType="lpstr">
      <vt:lpstr>Depth</vt:lpstr>
      <vt:lpstr>Visio</vt:lpstr>
      <vt:lpstr>Exploring web apps  with Fiddler and  Chrome Dev Tools</vt:lpstr>
      <vt:lpstr>Slide 2</vt:lpstr>
      <vt:lpstr>Slide 3</vt:lpstr>
      <vt:lpstr>Slide 4</vt:lpstr>
      <vt:lpstr>HyperText Transfer Protocol </vt:lpstr>
      <vt:lpstr>HTTP 1.1 Request / Response</vt:lpstr>
      <vt:lpstr>HTTP Methods</vt:lpstr>
      <vt:lpstr>HTTP Status codes</vt:lpstr>
      <vt:lpstr>HTTP Request</vt:lpstr>
      <vt:lpstr>HTTP Response</vt:lpstr>
      <vt:lpstr>Scenarios</vt:lpstr>
      <vt:lpstr>Chrome Developer  Tools</vt:lpstr>
      <vt:lpstr>Main UI</vt:lpstr>
      <vt:lpstr>General Info</vt:lpstr>
      <vt:lpstr>Customization</vt:lpstr>
      <vt:lpstr>Tab: Elements</vt:lpstr>
      <vt:lpstr>Tab: Network</vt:lpstr>
      <vt:lpstr>Device emulation (mobile)</vt:lpstr>
      <vt:lpstr>Tab: Sources</vt:lpstr>
      <vt:lpstr>Tab: Application</vt:lpstr>
      <vt:lpstr>Tab: Security</vt:lpstr>
      <vt:lpstr>Tab: Audits</vt:lpstr>
      <vt:lpstr>Tab: Performance</vt:lpstr>
      <vt:lpstr>Fiddler</vt:lpstr>
      <vt:lpstr>Main UI</vt:lpstr>
      <vt:lpstr>Fiddler Facts</vt:lpstr>
      <vt:lpstr>How Fiddler Works</vt:lpstr>
      <vt:lpstr>Why still use Fiddler?</vt:lpstr>
      <vt:lpstr>Fiddler - Swiss Army knife</vt:lpstr>
      <vt:lpstr>Fiddler and HTTPS</vt:lpstr>
      <vt:lpstr>Resources</vt:lpstr>
      <vt:lpstr>Slide 32</vt:lpstr>
      <vt:lpstr>Slide 33</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
  <cp:lastModifiedBy>csatnic</cp:lastModifiedBy>
  <cp:revision>217</cp:revision>
  <dcterms:created xsi:type="dcterms:W3CDTF">2006-08-16T00:00:00Z</dcterms:created>
  <dcterms:modified xsi:type="dcterms:W3CDTF">2017-08-18T13:57:44Z</dcterms:modified>
</cp:coreProperties>
</file>

<file path=docProps/thumbnail.jpeg>
</file>